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68" r:id="rId2"/>
    <p:sldId id="269" r:id="rId3"/>
    <p:sldId id="270" r:id="rId4"/>
    <p:sldId id="271" r:id="rId5"/>
    <p:sldId id="258" r:id="rId6"/>
    <p:sldId id="259" r:id="rId7"/>
    <p:sldId id="261" r:id="rId8"/>
    <p:sldId id="274" r:id="rId9"/>
    <p:sldId id="272" r:id="rId10"/>
    <p:sldId id="276" r:id="rId11"/>
    <p:sldId id="279" r:id="rId12"/>
    <p:sldId id="281" r:id="rId13"/>
    <p:sldId id="273" r:id="rId14"/>
    <p:sldId id="275" r:id="rId15"/>
    <p:sldId id="283" r:id="rId16"/>
    <p:sldId id="284" r:id="rId17"/>
    <p:sldId id="28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57" autoAdjust="0"/>
  </p:normalViewPr>
  <p:slideViewPr>
    <p:cSldViewPr>
      <p:cViewPr>
        <p:scale>
          <a:sx n="100" d="100"/>
          <a:sy n="100" d="100"/>
        </p:scale>
        <p:origin x="-1860"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r>
              <a:rPr lang="ru-RU" sz="3200" dirty="0">
                <a:solidFill>
                  <a:srgbClr val="002060"/>
                </a:solidFill>
              </a:rPr>
              <a:t>Читательская грамотность</a:t>
            </a:r>
          </a:p>
        </c:rich>
      </c:tx>
      <c:layout>
        <c:manualLayout>
          <c:xMode val="edge"/>
          <c:yMode val="edge"/>
          <c:x val="0.25572186679790027"/>
          <c:y val="2.0249343832020998E-3"/>
        </c:manualLayout>
      </c:layout>
      <c:overlay val="0"/>
      <c:spPr>
        <a:noFill/>
        <a:ln>
          <a:noFill/>
        </a:ln>
        <a:effectLst/>
      </c:spPr>
    </c:title>
    <c:autoTitleDeleted val="0"/>
    <c:plotArea>
      <c:layout>
        <c:manualLayout>
          <c:layoutTarget val="inner"/>
          <c:xMode val="edge"/>
          <c:yMode val="edge"/>
          <c:x val="0.10740969488188977"/>
          <c:y val="0.11232414698162729"/>
          <c:w val="0.67904863845144348"/>
          <c:h val="0.75443642461358995"/>
        </c:manualLayout>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Лист1!$B$2:$B$6</c:f>
              <c:numCache>
                <c:formatCode>General</c:formatCode>
                <c:ptCount val="5"/>
                <c:pt idx="0">
                  <c:v>0</c:v>
                </c:pt>
                <c:pt idx="1">
                  <c:v>38.9</c:v>
                </c:pt>
                <c:pt idx="2">
                  <c:v>47.2</c:v>
                </c:pt>
                <c:pt idx="3">
                  <c:v>11.1</c:v>
                </c:pt>
                <c:pt idx="4">
                  <c:v>2.8</c:v>
                </c:pt>
              </c:numCache>
            </c:numRef>
          </c:val>
          <c:extLst xmlns:c16r2="http://schemas.microsoft.com/office/drawing/2015/06/chart">
            <c:ext xmlns:c16="http://schemas.microsoft.com/office/drawing/2014/chart" uri="{C3380CC4-5D6E-409C-BE32-E72D297353CC}">
              <c16:uniqueId val="{00000000-EFE4-4044-9E9C-6B9CE4060517}"/>
            </c:ext>
          </c:extLst>
        </c:ser>
        <c:dLbls>
          <c:showLegendKey val="0"/>
          <c:showVal val="0"/>
          <c:showCatName val="0"/>
          <c:showSerName val="0"/>
          <c:showPercent val="0"/>
          <c:showBubbleSize val="0"/>
        </c:dLbls>
        <c:gapWidth val="219"/>
        <c:overlap val="-27"/>
        <c:axId val="84128896"/>
        <c:axId val="84130432"/>
      </c:barChart>
      <c:catAx>
        <c:axId val="8412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endParaRPr lang="ru-RU"/>
          </a:p>
        </c:txPr>
        <c:crossAx val="84130432"/>
        <c:crosses val="autoZero"/>
        <c:auto val="1"/>
        <c:lblAlgn val="ctr"/>
        <c:lblOffset val="100"/>
        <c:noMultiLvlLbl val="0"/>
      </c:catAx>
      <c:valAx>
        <c:axId val="8413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endParaRPr lang="ru-RU"/>
          </a:p>
        </c:txPr>
        <c:crossAx val="84128896"/>
        <c:crosses val="autoZero"/>
        <c:crossBetween val="between"/>
      </c:valAx>
      <c:spPr>
        <a:noFill/>
        <a:ln>
          <a:noFill/>
        </a:ln>
        <a:effectLst/>
      </c:spPr>
    </c:plotArea>
    <c:plotVisOnly val="1"/>
    <c:dispBlanksAs val="gap"/>
    <c:showDLblsOverMax val="0"/>
  </c:chart>
  <c:spPr>
    <a:noFill/>
    <a:ln>
      <a:noFill/>
    </a:ln>
    <a:effectLst/>
  </c:spPr>
  <c:txPr>
    <a:bodyPr/>
    <a:lstStyle/>
    <a:p>
      <a:pPr>
        <a:defRPr sz="1600" b="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Лист1!$B$2:$B$6</c:f>
              <c:numCache>
                <c:formatCode>General</c:formatCode>
                <c:ptCount val="5"/>
                <c:pt idx="0">
                  <c:v>0</c:v>
                </c:pt>
                <c:pt idx="1">
                  <c:v>38.9</c:v>
                </c:pt>
                <c:pt idx="2">
                  <c:v>47.2</c:v>
                </c:pt>
                <c:pt idx="3">
                  <c:v>11.1</c:v>
                </c:pt>
                <c:pt idx="4">
                  <c:v>2.8</c:v>
                </c:pt>
              </c:numCache>
            </c:numRef>
          </c:val>
          <c:extLst xmlns:c16r2="http://schemas.microsoft.com/office/drawing/2015/06/chart">
            <c:ext xmlns:c16="http://schemas.microsoft.com/office/drawing/2014/chart" uri="{C3380CC4-5D6E-409C-BE32-E72D297353CC}">
              <c16:uniqueId val="{00000000-1057-4D1C-9BD4-49D0C9069D82}"/>
            </c:ext>
          </c:extLst>
        </c:ser>
        <c:ser>
          <c:idx val="1"/>
          <c:order val="1"/>
          <c:tx>
            <c:strRef>
              <c:f>Лист1!$C$1</c:f>
              <c:strCache>
                <c:ptCount val="1"/>
                <c:pt idx="0">
                  <c:v>Итоговое тестирование</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Лист1!$C$2:$C$6</c:f>
              <c:numCache>
                <c:formatCode>General</c:formatCode>
                <c:ptCount val="5"/>
                <c:pt idx="0">
                  <c:v>44.2</c:v>
                </c:pt>
                <c:pt idx="1">
                  <c:v>32.4</c:v>
                </c:pt>
                <c:pt idx="2">
                  <c:v>16.2</c:v>
                </c:pt>
                <c:pt idx="3">
                  <c:v>3.6</c:v>
                </c:pt>
                <c:pt idx="4">
                  <c:v>3.6</c:v>
                </c:pt>
              </c:numCache>
            </c:numRef>
          </c:val>
          <c:extLst xmlns:c16r2="http://schemas.microsoft.com/office/drawing/2015/06/chart">
            <c:ext xmlns:c16="http://schemas.microsoft.com/office/drawing/2014/chart" uri="{C3380CC4-5D6E-409C-BE32-E72D297353CC}">
              <c16:uniqueId val="{00000001-1057-4D1C-9BD4-49D0C9069D82}"/>
            </c:ext>
          </c:extLst>
        </c:ser>
        <c:dLbls>
          <c:showLegendKey val="0"/>
          <c:showVal val="0"/>
          <c:showCatName val="0"/>
          <c:showSerName val="0"/>
          <c:showPercent val="0"/>
          <c:showBubbleSize val="0"/>
        </c:dLbls>
        <c:gapWidth val="219"/>
        <c:overlap val="-27"/>
        <c:axId val="76473472"/>
        <c:axId val="76475008"/>
      </c:barChart>
      <c:catAx>
        <c:axId val="7647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crossAx val="76475008"/>
        <c:crosses val="autoZero"/>
        <c:auto val="1"/>
        <c:lblAlgn val="ctr"/>
        <c:lblOffset val="100"/>
        <c:noMultiLvlLbl val="0"/>
      </c:catAx>
      <c:valAx>
        <c:axId val="7647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crossAx val="76473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1600">
          <a:solidFill>
            <a:schemeClr val="tx1"/>
          </a:solidFill>
          <a:effectLst/>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A87F152-0873-4254-BB41-B06D18B920C9}"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A87F152-0873-4254-BB41-B06D18B920C9}"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87F152-0873-4254-BB41-B06D18B920C9}"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A87F152-0873-4254-BB41-B06D18B920C9}"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87F152-0873-4254-BB41-B06D18B920C9}" type="datetimeFigureOut">
              <a:rPr lang="ru-RU" smtClean="0"/>
              <a:t>10.10.2022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A87F152-0873-4254-BB41-B06D18B920C9}"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A8C2E8-CBDF-49D4-92D7-0A2FB189DC86}"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87F152-0873-4254-BB41-B06D18B920C9}" type="datetimeFigureOut">
              <a:rPr lang="ru-RU" smtClean="0"/>
              <a:t>10.10.2022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A87F152-0873-4254-BB41-B06D18B920C9}" type="datetimeFigureOut">
              <a:rPr lang="ru-RU" smtClean="0"/>
              <a:t>10.10.2022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A87F152-0873-4254-BB41-B06D18B920C9}" type="datetimeFigureOut">
              <a:rPr lang="ru-RU" smtClean="0"/>
              <a:t>10.10.2022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87F152-0873-4254-BB41-B06D18B920C9}"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A8C2E8-CBDF-49D4-92D7-0A2FB189DC86}"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87F152-0873-4254-BB41-B06D18B920C9}" type="datetimeFigureOut">
              <a:rPr lang="ru-RU" smtClean="0"/>
              <a:t>10.10.2022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A8C2E8-CBDF-49D4-92D7-0A2FB189DC86}"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A87F152-0873-4254-BB41-B06D18B920C9}" type="datetimeFigureOut">
              <a:rPr lang="ru-RU" smtClean="0"/>
              <a:t>10.10.2022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A8C2E8-CBDF-49D4-92D7-0A2FB189DC86}"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741697" y="626302"/>
            <a:ext cx="7772870" cy="1265129"/>
          </a:xfrm>
          <a:prstGeom prst="rect">
            <a:avLst/>
          </a:prstGeom>
        </p:spPr>
        <p:txBody>
          <a:bodyPr>
            <a:normAutofit/>
          </a:bodyPr>
          <a:lstStyle/>
          <a:p>
            <a:pPr marL="0" indent="0" algn="ctr">
              <a:buNone/>
            </a:pPr>
            <a:r>
              <a:rPr lang="ru-RU" sz="2800" b="1" dirty="0">
                <a:solidFill>
                  <a:schemeClr val="accent1">
                    <a:lumMod val="50000"/>
                  </a:schemeClr>
                </a:solidFill>
                <a:latin typeface="Times New Roman" panose="02020603050405020304" pitchFamily="18" charset="0"/>
                <a:cs typeface="Times New Roman" panose="02020603050405020304" pitchFamily="18" charset="0"/>
              </a:rPr>
              <a:t>Место читательской грамотности в оценке функциональной </a:t>
            </a: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грамотности </a:t>
            </a:r>
          </a:p>
          <a:p>
            <a:pPr marL="0" indent="0" algn="ctr">
              <a:buNone/>
            </a:pP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Овал 3"/>
          <p:cNvSpPr/>
          <p:nvPr/>
        </p:nvSpPr>
        <p:spPr>
          <a:xfrm>
            <a:off x="2267744" y="3427956"/>
            <a:ext cx="4392488" cy="19331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effectLst>
                  <a:outerShdw blurRad="38100" dist="38100" dir="2700000" algn="tl">
                    <a:srgbClr val="000000">
                      <a:alpha val="43137"/>
                    </a:srgbClr>
                  </a:outerShdw>
                </a:effectLst>
              </a:rPr>
              <a:t>Читательская грамотность</a:t>
            </a:r>
            <a:endParaRPr lang="ru-RU" sz="2800" b="1" dirty="0">
              <a:solidFill>
                <a:schemeClr val="accent1">
                  <a:lumMod val="50000"/>
                </a:schemeClr>
              </a:solidFill>
              <a:effectLst>
                <a:outerShdw blurRad="38100" dist="38100" dir="2700000" algn="tl">
                  <a:srgbClr val="000000">
                    <a:alpha val="43137"/>
                  </a:srgbClr>
                </a:outerShdw>
              </a:effectLst>
            </a:endParaRPr>
          </a:p>
        </p:txBody>
      </p:sp>
      <p:sp>
        <p:nvSpPr>
          <p:cNvPr id="5" name="Овал 4"/>
          <p:cNvSpPr/>
          <p:nvPr/>
        </p:nvSpPr>
        <p:spPr>
          <a:xfrm>
            <a:off x="683568" y="1916833"/>
            <a:ext cx="3672408" cy="168440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Математическая грамотность</a:t>
            </a:r>
            <a:endParaRPr lang="ru-RU" sz="2400" b="1" dirty="0">
              <a:solidFill>
                <a:schemeClr val="accent1">
                  <a:lumMod val="50000"/>
                </a:schemeClr>
              </a:solidFill>
              <a:effectLst>
                <a:outerShdw blurRad="38100" dist="38100" dir="2700000" algn="tl">
                  <a:srgbClr val="000000">
                    <a:alpha val="43137"/>
                  </a:srgbClr>
                </a:outerShdw>
              </a:effectLst>
            </a:endParaRPr>
          </a:p>
        </p:txBody>
      </p:sp>
      <p:sp>
        <p:nvSpPr>
          <p:cNvPr id="6" name="Овал 5"/>
          <p:cNvSpPr/>
          <p:nvPr/>
        </p:nvSpPr>
        <p:spPr>
          <a:xfrm>
            <a:off x="4860032" y="1916833"/>
            <a:ext cx="3685749" cy="18033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Естественнонаучная</a:t>
            </a:r>
          </a:p>
          <a:p>
            <a:pPr algn="ctr"/>
            <a:r>
              <a:rPr lang="ru-RU" sz="2400" b="1" dirty="0" smtClean="0">
                <a:solidFill>
                  <a:schemeClr val="accent1">
                    <a:lumMod val="50000"/>
                  </a:schemeClr>
                </a:solidFill>
                <a:effectLst>
                  <a:outerShdw blurRad="38100" dist="38100" dir="2700000" algn="tl">
                    <a:srgbClr val="000000">
                      <a:alpha val="43137"/>
                    </a:srgbClr>
                  </a:outerShdw>
                </a:effectLst>
              </a:rPr>
              <a:t>грамотность</a:t>
            </a:r>
            <a:endParaRPr lang="ru-RU" sz="2400" b="1" dirty="0">
              <a:solidFill>
                <a:schemeClr val="accent1">
                  <a:lumMod val="50000"/>
                </a:schemeClr>
              </a:solidFill>
              <a:effectLst>
                <a:outerShdw blurRad="38100" dist="38100" dir="2700000" algn="tl">
                  <a:srgbClr val="000000">
                    <a:alpha val="43137"/>
                  </a:srgbClr>
                </a:outerShdw>
              </a:effectLst>
            </a:endParaRPr>
          </a:p>
        </p:txBody>
      </p:sp>
      <p:sp>
        <p:nvSpPr>
          <p:cNvPr id="7" name="Овал 6"/>
          <p:cNvSpPr/>
          <p:nvPr/>
        </p:nvSpPr>
        <p:spPr>
          <a:xfrm>
            <a:off x="755576" y="5137759"/>
            <a:ext cx="3277289" cy="159706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Финансовая</a:t>
            </a:r>
            <a:r>
              <a:rPr lang="ru-RU" sz="2800" b="1" dirty="0" smtClean="0">
                <a:solidFill>
                  <a:schemeClr val="accent1">
                    <a:lumMod val="50000"/>
                  </a:schemeClr>
                </a:solidFill>
                <a:effectLst>
                  <a:outerShdw blurRad="38100" dist="38100" dir="2700000" algn="tl">
                    <a:srgbClr val="000000">
                      <a:alpha val="43137"/>
                    </a:srgbClr>
                  </a:outerShdw>
                </a:effectLst>
              </a:rPr>
              <a:t> </a:t>
            </a:r>
            <a:r>
              <a:rPr lang="ru-RU" sz="2400" b="1" dirty="0" smtClean="0">
                <a:solidFill>
                  <a:schemeClr val="accent1">
                    <a:lumMod val="50000"/>
                  </a:schemeClr>
                </a:solidFill>
                <a:effectLst>
                  <a:outerShdw blurRad="38100" dist="38100" dir="2700000" algn="tl">
                    <a:srgbClr val="000000">
                      <a:alpha val="43137"/>
                    </a:srgbClr>
                  </a:outerShdw>
                </a:effectLst>
              </a:rPr>
              <a:t>грамотность</a:t>
            </a:r>
            <a:endParaRPr lang="ru-RU" sz="2400" b="1" dirty="0">
              <a:solidFill>
                <a:schemeClr val="accent1">
                  <a:lumMod val="50000"/>
                </a:schemeClr>
              </a:solidFill>
              <a:effectLst>
                <a:outerShdw blurRad="38100" dist="38100" dir="2700000" algn="tl">
                  <a:srgbClr val="000000">
                    <a:alpha val="43137"/>
                  </a:srgbClr>
                </a:outerShdw>
              </a:effectLst>
            </a:endParaRPr>
          </a:p>
        </p:txBody>
      </p:sp>
      <p:sp>
        <p:nvSpPr>
          <p:cNvPr id="8" name="Овал 7"/>
          <p:cNvSpPr/>
          <p:nvPr/>
        </p:nvSpPr>
        <p:spPr>
          <a:xfrm>
            <a:off x="5280285" y="5008978"/>
            <a:ext cx="3265496" cy="172441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Креативное </a:t>
            </a:r>
            <a:r>
              <a:rPr lang="ru-RU" sz="2800" b="1" dirty="0" smtClean="0">
                <a:solidFill>
                  <a:schemeClr val="accent1">
                    <a:lumMod val="50000"/>
                  </a:schemeClr>
                </a:solidFill>
                <a:effectLst>
                  <a:outerShdw blurRad="38100" dist="38100" dir="2700000" algn="tl">
                    <a:srgbClr val="000000">
                      <a:alpha val="43137"/>
                    </a:srgbClr>
                  </a:outerShdw>
                </a:effectLst>
              </a:rPr>
              <a:t>мышление</a:t>
            </a:r>
            <a:endParaRPr lang="ru-RU" sz="28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27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539552" y="3140968"/>
            <a:ext cx="4320480" cy="3384376"/>
          </a:xfrm>
        </p:spPr>
        <p:txBody>
          <a:bodyPr/>
          <a:lstStyle/>
          <a:p>
            <a:r>
              <a:rPr lang="ru-RU" b="1" dirty="0" smtClean="0">
                <a:latin typeface="Times New Roman" pitchFamily="18" charset="0"/>
                <a:cs typeface="Times New Roman" pitchFamily="18" charset="0"/>
              </a:rPr>
              <a:t>Косвенная речь </a:t>
            </a:r>
            <a:r>
              <a:rPr lang="ru-RU" dirty="0" smtClean="0">
                <a:latin typeface="Times New Roman" pitchFamily="18" charset="0"/>
                <a:cs typeface="Times New Roman" pitchFamily="18" charset="0"/>
              </a:rPr>
              <a:t>– это речь какого-либо лица. Сообщаемая от лица того, кто ее передает.</a:t>
            </a:r>
          </a:p>
          <a:p>
            <a:r>
              <a:rPr lang="ru-RU" dirty="0" smtClean="0">
                <a:latin typeface="Times New Roman" pitchFamily="18" charset="0"/>
                <a:cs typeface="Times New Roman" pitchFamily="18" charset="0"/>
              </a:rPr>
              <a:t>Предложения с косвенной речью – это сложноподчиненные предложения, в которых обе части связываются с помощью союзов или союзных слов. Выполняющих роль союзов.</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611560" y="908720"/>
            <a:ext cx="4248472" cy="2448272"/>
          </a:xfrm>
        </p:spPr>
        <p:txBody>
          <a:bodyPr/>
          <a:lstStyle/>
          <a:p>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Прямая речь </a:t>
            </a:r>
            <a:r>
              <a:rPr lang="ru-RU" sz="1800" dirty="0" smtClean="0">
                <a:latin typeface="Times New Roman" pitchFamily="18" charset="0"/>
                <a:cs typeface="Times New Roman" pitchFamily="18" charset="0"/>
              </a:rPr>
              <a:t>– это речь какого –либо лица, передаваемая от его имени. Состоит из двух частей: слов автора и непосредственно прямой речи.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Поэтому в прямой речи воспроизводятся все особенности языка говорящего – грамматические, лексические, интонационные, стилистические. </a:t>
            </a:r>
            <a:br>
              <a:rPr lang="ru-RU" sz="18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4" name="Объект 3"/>
          <p:cNvSpPr>
            <a:spLocks noGrp="1"/>
          </p:cNvSpPr>
          <p:nvPr>
            <p:ph idx="1"/>
          </p:nvPr>
        </p:nvSpPr>
        <p:spPr>
          <a:xfrm>
            <a:off x="5364088" y="548680"/>
            <a:ext cx="3191950" cy="5544616"/>
          </a:xfrm>
        </p:spPr>
        <p:txBody>
          <a:bodyPr>
            <a:normAutofit/>
          </a:bodyPr>
          <a:lstStyle/>
          <a:p>
            <a:pPr marL="0" indent="0">
              <a:buNone/>
            </a:pPr>
            <a:r>
              <a:rPr lang="ru-RU" sz="1600" b="1" dirty="0" smtClean="0">
                <a:latin typeface="Times New Roman" pitchFamily="18" charset="0"/>
                <a:cs typeface="Times New Roman" pitchFamily="18" charset="0"/>
              </a:rPr>
              <a:t>Задание 1.</a:t>
            </a:r>
          </a:p>
          <a:p>
            <a:pPr marL="0" indent="0">
              <a:buNone/>
            </a:pPr>
            <a:r>
              <a:rPr lang="ru-RU" sz="1600" dirty="0" smtClean="0">
                <a:latin typeface="Times New Roman" pitchFamily="18" charset="0"/>
                <a:cs typeface="Times New Roman" pitchFamily="18" charset="0"/>
              </a:rPr>
              <a:t>Сравните </a:t>
            </a:r>
            <a:r>
              <a:rPr lang="ru-RU" sz="1600" dirty="0" smtClean="0">
                <a:latin typeface="Times New Roman" pitchFamily="18" charset="0"/>
                <a:cs typeface="Times New Roman" pitchFamily="18" charset="0"/>
              </a:rPr>
              <a:t>два текста, расположенных слева. </a:t>
            </a:r>
            <a:r>
              <a:rPr lang="ru-RU" sz="1600" dirty="0" smtClean="0">
                <a:latin typeface="Times New Roman" pitchFamily="18" charset="0"/>
                <a:cs typeface="Times New Roman" pitchFamily="18" charset="0"/>
              </a:rPr>
              <a:t>Составьте план-характеристику для каждого типа речи:</a:t>
            </a:r>
          </a:p>
          <a:p>
            <a:pPr marL="0" indent="0">
              <a:buNone/>
            </a:pPr>
            <a:r>
              <a:rPr lang="ru-RU"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.__________        1.___________</a:t>
            </a: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.__________        2.___________</a:t>
            </a: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.___________      3.___________</a:t>
            </a: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r>
              <a:rPr lang="ru-RU" sz="1600" b="1" dirty="0" smtClean="0">
                <a:latin typeface="Times New Roman" pitchFamily="18" charset="0"/>
                <a:cs typeface="Times New Roman" pitchFamily="18" charset="0"/>
              </a:rPr>
              <a:t>Задание 2.</a:t>
            </a:r>
          </a:p>
          <a:p>
            <a:pPr marL="0" indent="0">
              <a:buNone/>
            </a:pPr>
            <a:r>
              <a:rPr lang="ru-RU" sz="1600" dirty="0" smtClean="0">
                <a:latin typeface="Times New Roman" pitchFamily="18" charset="0"/>
                <a:cs typeface="Times New Roman" pitchFamily="18" charset="0"/>
              </a:rPr>
              <a:t>В какой мере названия – прямая, косвенная – отражают их особенности? Сформулируйте и запишите ответ</a:t>
            </a:r>
            <a:r>
              <a:rPr lang="ru-RU" sz="1600" dirty="0" smtClean="0">
                <a:latin typeface="Times New Roman" pitchFamily="18" charset="0"/>
                <a:cs typeface="Times New Roman" pitchFamily="18" charset="0"/>
              </a:rPr>
              <a:t>.</a:t>
            </a:r>
          </a:p>
          <a:p>
            <a:pPr marL="0" indent="0">
              <a:buNone/>
            </a:pPr>
            <a:r>
              <a:rPr lang="ru-RU" sz="1600" dirty="0" smtClean="0">
                <a:latin typeface="Times New Roman" pitchFamily="18" charset="0"/>
                <a:cs typeface="Times New Roman" pitchFamily="18" charset="0"/>
              </a:rPr>
              <a:t>_________________________</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_________________________</a:t>
            </a: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53454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002440"/>
          </a:xfrm>
        </p:spPr>
        <p:txBody>
          <a:bodyPr>
            <a:normAutofit/>
          </a:bodyPr>
          <a:lstStyle/>
          <a:p>
            <a:r>
              <a:rPr lang="ru-RU" sz="1800" b="1" dirty="0">
                <a:solidFill>
                  <a:schemeClr val="tx1"/>
                </a:solidFill>
              </a:rPr>
              <a:t>Возьмите интервью у своего </a:t>
            </a:r>
            <a:r>
              <a:rPr lang="ru-RU" sz="1800" b="1" dirty="0" smtClean="0">
                <a:solidFill>
                  <a:schemeClr val="tx1"/>
                </a:solidFill>
              </a:rPr>
              <a:t>одноклассника о правилах общения в соц. сетях. В диалоге используйте предложения с прямой и косвенной речью.</a:t>
            </a:r>
            <a:endParaRPr lang="ru-RU" sz="1800" b="1" dirty="0">
              <a:solidFill>
                <a:schemeClr val="tx1"/>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412776"/>
            <a:ext cx="835292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23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03663735"/>
              </p:ext>
            </p:extLst>
          </p:nvPr>
        </p:nvGraphicFramePr>
        <p:xfrm>
          <a:off x="395536" y="332656"/>
          <a:ext cx="8496944" cy="6192688"/>
        </p:xfrm>
        <a:graphic>
          <a:graphicData uri="http://schemas.openxmlformats.org/drawingml/2006/table">
            <a:tbl>
              <a:tblPr firstRow="1" bandRow="1">
                <a:tableStyleId>{5C22544A-7EE6-4342-B048-85BDC9FD1C3A}</a:tableStyleId>
              </a:tblPr>
              <a:tblGrid>
                <a:gridCol w="2160240"/>
                <a:gridCol w="6336704"/>
              </a:tblGrid>
              <a:tr h="6192688">
                <a:tc>
                  <a:txBody>
                    <a:bodyPr/>
                    <a:lstStyle/>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ru-RU" sz="1900" b="1" i="0" u="none" strike="noStrike" kern="1200" cap="none" spc="0" normalizeH="0" baseline="0" noProof="0" dirty="0" smtClean="0">
                          <a:ln>
                            <a:noFill/>
                          </a:ln>
                          <a:solidFill>
                            <a:prstClr val="black"/>
                          </a:solidFill>
                          <a:effectLst/>
                          <a:uLnTx/>
                          <a:uFillTx/>
                          <a:latin typeface="+mn-lt"/>
                          <a:ea typeface="+mn-ea"/>
                          <a:cs typeface="+mn-cs"/>
                        </a:rPr>
                        <a:t>Задание. </a:t>
                      </a: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ru-RU" sz="1600" b="1" i="0" u="none" strike="noStrike" kern="1200" cap="none" spc="0" normalizeH="0" baseline="0" noProof="0" dirty="0" smtClean="0">
                          <a:ln>
                            <a:noFill/>
                          </a:ln>
                          <a:solidFill>
                            <a:prstClr val="black"/>
                          </a:solidFill>
                          <a:effectLst/>
                          <a:uLnTx/>
                          <a:uFillTx/>
                          <a:latin typeface="+mn-lt"/>
                          <a:ea typeface="+mn-ea"/>
                          <a:cs typeface="+mn-cs"/>
                        </a:rPr>
                        <a:t>Прочитайте текст. Сформулируйте тезисы: особенности публицистического стиля.</a:t>
                      </a:r>
                    </a:p>
                    <a:p>
                      <a:r>
                        <a:rPr lang="ru-RU" dirty="0" smtClean="0"/>
                        <a:t>____________________________________________________________</a:t>
                      </a:r>
                      <a:endParaRPr lang="ru-RU" dirty="0"/>
                    </a:p>
                  </a:txBody>
                  <a:tcPr/>
                </a:tc>
                <a:tc>
                  <a:txBody>
                    <a:bodyPr/>
                    <a:lstStyle/>
                    <a:p>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Нет такой темы, которая ни интересовала бы журналистов. Публицистика обращена к злободневным политическим, социальным, культурным, философским, бытовым проблемам общества. С этой позиции отметим, что публицистический стиль речи реализуется для выражения достоверной и исчерпывающей информации читателей о важных событиях общественно-политической жизни. С другой стороны, этот стиль речи призван не только информировать, но и воздействовать на свою аудиторию, формировать у читателей определенный взгляд на обсуждаемые события и животрепещущие вопросы внутренней и внешней политики, экономики, культуры, спорта, то есть в конечном итоге влиять на мировоззрение общества. Учитывая выявленную функциональность, определим, что такое публицистический стиль речи.</a:t>
                      </a:r>
                      <a:endParaRPr lang="ru-RU" sz="2000" dirty="0"/>
                    </a:p>
                  </a:txBody>
                  <a:tcPr/>
                </a:tc>
              </a:tr>
            </a:tbl>
          </a:graphicData>
        </a:graphic>
      </p:graphicFrame>
    </p:spTree>
    <p:extLst>
      <p:ext uri="{BB962C8B-B14F-4D97-AF65-F5344CB8AC3E}">
        <p14:creationId xmlns:p14="http://schemas.microsoft.com/office/powerpoint/2010/main" val="4122425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251520" y="260648"/>
            <a:ext cx="1944216" cy="6192688"/>
          </a:xfrm>
        </p:spPr>
        <p:txBody>
          <a:bodyPr>
            <a:normAutofit/>
          </a:bodyPr>
          <a:lstStyle/>
          <a:p>
            <a:pPr marL="0" indent="0">
              <a:buNone/>
            </a:pPr>
            <a:r>
              <a:rPr lang="ru-RU" sz="1400" b="1" dirty="0" smtClean="0">
                <a:latin typeface="Calibri" pitchFamily="34" charset="0"/>
                <a:cs typeface="Calibri" pitchFamily="34" charset="0"/>
              </a:rPr>
              <a:t>Задание.</a:t>
            </a:r>
          </a:p>
          <a:p>
            <a:pPr marL="0" indent="0">
              <a:buNone/>
            </a:pPr>
            <a:r>
              <a:rPr lang="ru-RU" sz="1400" b="1" dirty="0" smtClean="0">
                <a:latin typeface="Times New Roman" pitchFamily="18" charset="0"/>
                <a:cs typeface="Times New Roman" pitchFamily="18" charset="0"/>
              </a:rPr>
              <a:t>Составьте текст публицистического </a:t>
            </a:r>
            <a:r>
              <a:rPr lang="ru-RU" sz="1400" b="1" dirty="0" smtClean="0">
                <a:latin typeface="Times New Roman" pitchFamily="18" charset="0"/>
                <a:cs typeface="Times New Roman" pitchFamily="18" charset="0"/>
              </a:rPr>
              <a:t>стиля </a:t>
            </a:r>
            <a:r>
              <a:rPr lang="ru-RU" sz="1400" b="1" dirty="0" smtClean="0">
                <a:latin typeface="Times New Roman" pitchFamily="18" charset="0"/>
                <a:cs typeface="Times New Roman" pitchFamily="18" charset="0"/>
              </a:rPr>
              <a:t>о вреде отходов жизнедеятельности </a:t>
            </a:r>
            <a:r>
              <a:rPr lang="ru-RU" sz="1400" b="1" dirty="0" smtClean="0">
                <a:latin typeface="Times New Roman" pitchFamily="18" charset="0"/>
                <a:cs typeface="Times New Roman" pitchFamily="18" charset="0"/>
              </a:rPr>
              <a:t>человека, используя вводные слова.</a:t>
            </a:r>
            <a:endParaRPr lang="ru-RU" sz="1400" b="1" dirty="0" smtClean="0">
              <a:latin typeface="Times New Roman" pitchFamily="18" charset="0"/>
              <a:cs typeface="Times New Roman" pitchFamily="18" charset="0"/>
            </a:endParaRPr>
          </a:p>
          <a:p>
            <a:pPr marL="0" indent="0"/>
            <a:endParaRPr lang="ru-RU" sz="1400" dirty="0" smtClean="0">
              <a:latin typeface="Calibri" pitchFamily="34" charset="0"/>
              <a:cs typeface="Calibri" pitchFamily="34" charset="0"/>
            </a:endParaRPr>
          </a:p>
        </p:txBody>
      </p:sp>
      <p:sp>
        <p:nvSpPr>
          <p:cNvPr id="4" name="Объект 3"/>
          <p:cNvSpPr>
            <a:spLocks noGrp="1"/>
          </p:cNvSpPr>
          <p:nvPr>
            <p:ph sz="quarter" idx="14"/>
          </p:nvPr>
        </p:nvSpPr>
        <p:spPr/>
        <p:txBody>
          <a:bodyPr/>
          <a:lstStyle/>
          <a:p>
            <a:endParaRPr lang="ru-RU" dirty="0"/>
          </a:p>
        </p:txBody>
      </p:sp>
      <p:pic>
        <p:nvPicPr>
          <p:cNvPr id="4098" name="Picture 2" descr="C:\Users\User\Downloads\in_article_277e462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669674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70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45719"/>
          </a:xfrm>
        </p:spPr>
        <p:txBody>
          <a:bodyPr>
            <a:normAutofit fontScale="90000"/>
          </a:bodyPr>
          <a:lstStyle/>
          <a:p>
            <a:endParaRPr lang="ru-RU" dirty="0"/>
          </a:p>
        </p:txBody>
      </p:sp>
      <p:sp>
        <p:nvSpPr>
          <p:cNvPr id="3" name="Объект 2"/>
          <p:cNvSpPr>
            <a:spLocks noGrp="1"/>
          </p:cNvSpPr>
          <p:nvPr>
            <p:ph sz="quarter" idx="13"/>
          </p:nvPr>
        </p:nvSpPr>
        <p:spPr>
          <a:xfrm>
            <a:off x="395537" y="404664"/>
            <a:ext cx="1944215" cy="6453336"/>
          </a:xfrm>
        </p:spPr>
        <p:txBody>
          <a:bodyPr>
            <a:normAutofit/>
          </a:bodyPr>
          <a:lstStyle/>
          <a:p>
            <a:pPr marL="0" indent="0">
              <a:buNone/>
            </a:pPr>
            <a:r>
              <a:rPr lang="ru-RU" sz="1400" b="1" dirty="0" smtClean="0">
                <a:latin typeface="Times New Roman" pitchFamily="18" charset="0"/>
                <a:cs typeface="Times New Roman" pitchFamily="18" charset="0"/>
              </a:rPr>
              <a:t>1. Прочитайте </a:t>
            </a:r>
            <a:r>
              <a:rPr lang="ru-RU" sz="1400" b="1" dirty="0" smtClean="0">
                <a:latin typeface="Times New Roman" pitchFamily="18" charset="0"/>
                <a:cs typeface="Times New Roman" pitchFamily="18" charset="0"/>
              </a:rPr>
              <a:t>стихи С. Есенина и Н. Рубцова. Ответьте на </a:t>
            </a:r>
            <a:r>
              <a:rPr lang="ru-RU" sz="1400" b="1" dirty="0" smtClean="0">
                <a:latin typeface="Times New Roman" pitchFamily="18" charset="0"/>
                <a:cs typeface="Times New Roman" pitchFamily="18" charset="0"/>
              </a:rPr>
              <a:t>вопрос:</a:t>
            </a:r>
            <a:endParaRPr lang="ru-RU" sz="1400" b="1" dirty="0" smtClean="0">
              <a:latin typeface="Times New Roman" pitchFamily="18" charset="0"/>
              <a:cs typeface="Times New Roman" pitchFamily="18" charset="0"/>
            </a:endParaRPr>
          </a:p>
          <a:p>
            <a:pPr marL="0" indent="0">
              <a:buNone/>
            </a:pPr>
            <a:r>
              <a:rPr lang="ru-RU" sz="1400" b="1" dirty="0">
                <a:latin typeface="Times New Roman" pitchFamily="18" charset="0"/>
                <a:cs typeface="Times New Roman" pitchFamily="18" charset="0"/>
              </a:rPr>
              <a:t>ч</a:t>
            </a:r>
            <a:r>
              <a:rPr lang="ru-RU" sz="1400" b="1" dirty="0" smtClean="0">
                <a:latin typeface="Times New Roman" pitchFamily="18" charset="0"/>
                <a:cs typeface="Times New Roman" pitchFamily="18" charset="0"/>
              </a:rPr>
              <a:t>то </a:t>
            </a:r>
            <a:r>
              <a:rPr lang="ru-RU" sz="1400" b="1" dirty="0" smtClean="0">
                <a:latin typeface="Times New Roman" pitchFamily="18" charset="0"/>
                <a:cs typeface="Times New Roman" pitchFamily="18" charset="0"/>
              </a:rPr>
              <a:t>объединяет данные стихи. </a:t>
            </a:r>
            <a:endParaRPr lang="ru-RU" sz="1400" b="1" dirty="0" smtClean="0">
              <a:latin typeface="Times New Roman" pitchFamily="18" charset="0"/>
              <a:cs typeface="Times New Roman" pitchFamily="18" charset="0"/>
            </a:endParaRPr>
          </a:p>
          <a:p>
            <a:pPr marL="0" indent="0">
              <a:buNone/>
            </a:pPr>
            <a:r>
              <a:rPr lang="ru-RU" sz="1200" b="1" i="1" dirty="0" smtClean="0">
                <a:latin typeface="Times New Roman" pitchFamily="18" charset="0"/>
                <a:cs typeface="Times New Roman" pitchFamily="18" charset="0"/>
              </a:rPr>
              <a:t>Подтвердите </a:t>
            </a:r>
            <a:r>
              <a:rPr lang="ru-RU" sz="1200" b="1" i="1" dirty="0" smtClean="0">
                <a:latin typeface="Times New Roman" pitchFamily="18" charset="0"/>
                <a:cs typeface="Times New Roman" pitchFamily="18" charset="0"/>
              </a:rPr>
              <a:t>свой ответ строчками из текстов.</a:t>
            </a:r>
          </a:p>
          <a:p>
            <a:pPr marL="0" indent="0"/>
            <a:endParaRPr lang="ru-RU" sz="1000" b="1" i="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2. Какая тема объединяет эти произведения?</a:t>
            </a:r>
          </a:p>
          <a:p>
            <a:pPr marL="0" indent="0">
              <a:buNone/>
            </a:pPr>
            <a:endParaRPr lang="ru-RU" sz="1400" b="1" dirty="0" smtClean="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3. Сформулируйте общую идею  стихотворений.</a:t>
            </a:r>
            <a:endParaRPr lang="ru-RU" sz="1400" b="1" dirty="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4"/>
            <p:extLst>
              <p:ext uri="{D42A27DB-BD31-4B8C-83A1-F6EECF244321}">
                <p14:modId xmlns:p14="http://schemas.microsoft.com/office/powerpoint/2010/main" val="3008227970"/>
              </p:ext>
            </p:extLst>
          </p:nvPr>
        </p:nvGraphicFramePr>
        <p:xfrm>
          <a:off x="2339752" y="404665"/>
          <a:ext cx="6480720" cy="6264696"/>
        </p:xfrm>
        <a:graphic>
          <a:graphicData uri="http://schemas.openxmlformats.org/drawingml/2006/table">
            <a:tbl>
              <a:tblPr firstRow="1" firstCol="1" bandRow="1"/>
              <a:tblGrid>
                <a:gridCol w="3240021"/>
                <a:gridCol w="3240699"/>
              </a:tblGrid>
              <a:tr h="6264696">
                <a:tc>
                  <a:txBody>
                    <a:bodyPr/>
                    <a:lstStyle/>
                    <a:p>
                      <a:pPr>
                        <a:spcAft>
                          <a:spcPts val="0"/>
                        </a:spcAft>
                      </a:pPr>
                      <a:r>
                        <a:rPr lang="ru-RU" sz="1400" b="1" dirty="0">
                          <a:effectLst/>
                          <a:latin typeface="Times New Roman" pitchFamily="18" charset="0"/>
                          <a:ea typeface="Calibri"/>
                          <a:cs typeface="Times New Roman" pitchFamily="18" charset="0"/>
                        </a:rPr>
                        <a:t>Сергей Есенин</a:t>
                      </a:r>
                    </a:p>
                    <a:p>
                      <a:pPr>
                        <a:spcAft>
                          <a:spcPts val="0"/>
                        </a:spcAft>
                      </a:pPr>
                      <a:r>
                        <a:rPr lang="ru-RU" sz="1400" dirty="0">
                          <a:effectLst/>
                          <a:latin typeface="Times New Roman" pitchFamily="18" charset="0"/>
                          <a:ea typeface="Calibri"/>
                          <a:cs typeface="Times New Roman" pitchFamily="18" charset="0"/>
                        </a:rPr>
                        <a:t>Спит ковыль. Равнина дорогая…</a:t>
                      </a:r>
                    </a:p>
                    <a:p>
                      <a:pPr>
                        <a:spcAft>
                          <a:spcPts val="0"/>
                        </a:spcAft>
                      </a:pPr>
                      <a:r>
                        <a:rPr lang="ru-RU" sz="1400" dirty="0">
                          <a:effectLst/>
                          <a:latin typeface="Times New Roman" pitchFamily="18" charset="0"/>
                          <a:ea typeface="Calibri"/>
                          <a:cs typeface="Times New Roman" pitchFamily="18" charset="0"/>
                        </a:rPr>
                        <a:t>Спит ковыль. Равнина дорогая,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свинцовой свежести полынь.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Никакая родина другая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Не вольет мне в грудь мою теплынь.</a:t>
                      </a:r>
                    </a:p>
                    <a:p>
                      <a:pPr>
                        <a:spcAft>
                          <a:spcPts val="0"/>
                        </a:spcAft>
                      </a:pPr>
                      <a:r>
                        <a:rPr lang="ru-RU" sz="1400" dirty="0">
                          <a:effectLst/>
                          <a:latin typeface="Times New Roman" pitchFamily="18" charset="0"/>
                          <a:ea typeface="Calibri"/>
                          <a:cs typeface="Times New Roman" pitchFamily="18" charset="0"/>
                        </a:rPr>
                        <a:t>Знать, у всех у нас такая участь,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пожалуй, всякого спроси —</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Радуясь, свирепствуя и мучась,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Хорошо живется на Руси?</a:t>
                      </a:r>
                    </a:p>
                    <a:p>
                      <a:pPr>
                        <a:spcAft>
                          <a:spcPts val="0"/>
                        </a:spcAft>
                      </a:pPr>
                      <a:r>
                        <a:rPr lang="ru-RU" sz="1400" dirty="0">
                          <a:effectLst/>
                          <a:latin typeface="Times New Roman" pitchFamily="18" charset="0"/>
                          <a:ea typeface="Calibri"/>
                          <a:cs typeface="Times New Roman" pitchFamily="18" charset="0"/>
                        </a:rPr>
                        <a:t>Свет луны, таинственный и длинный,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Плачут вербы, шепчут тополя.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Но никто под окрик журавлиный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Не разлюбит отчие поля.</a:t>
                      </a:r>
                    </a:p>
                    <a:p>
                      <a:pPr>
                        <a:spcAft>
                          <a:spcPts val="0"/>
                        </a:spcAft>
                      </a:pPr>
                      <a:r>
                        <a:rPr lang="ru-RU" sz="1400" dirty="0">
                          <a:effectLst/>
                          <a:latin typeface="Times New Roman" pitchFamily="18" charset="0"/>
                          <a:ea typeface="Calibri"/>
                          <a:cs typeface="Times New Roman" pitchFamily="18" charset="0"/>
                        </a:rPr>
                        <a:t>И теперь, когда вот новым светом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моей коснулась жизнь судьбы,</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Все равно остался я поэтом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Золотой бревенчатой избы.</a:t>
                      </a:r>
                    </a:p>
                    <a:p>
                      <a:pPr>
                        <a:spcAft>
                          <a:spcPts val="0"/>
                        </a:spcAft>
                      </a:pPr>
                      <a:r>
                        <a:rPr lang="ru-RU" sz="1400" dirty="0">
                          <a:effectLst/>
                          <a:latin typeface="Times New Roman" pitchFamily="18" charset="0"/>
                          <a:ea typeface="Calibri"/>
                          <a:cs typeface="Times New Roman" pitchFamily="18" charset="0"/>
                        </a:rPr>
                        <a:t>По ночам, прижавшись к изголовью,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Вижу я, как сильного врага,</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Как чужая юность брызжет новью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На мои поляны и луга.</a:t>
                      </a:r>
                    </a:p>
                    <a:p>
                      <a:pPr>
                        <a:spcAft>
                          <a:spcPts val="0"/>
                        </a:spcAft>
                      </a:pPr>
                      <a:r>
                        <a:rPr lang="ru-RU" sz="1400" dirty="0">
                          <a:effectLst/>
                          <a:latin typeface="Times New Roman" pitchFamily="18" charset="0"/>
                          <a:ea typeface="Calibri"/>
                          <a:cs typeface="Times New Roman" pitchFamily="18" charset="0"/>
                        </a:rPr>
                        <a:t>Но и все же, новью той теснимый,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Я могу прочувственно пропеть: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Дайте мне на родине любимой,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Все любя, спокойно умереть!</a:t>
                      </a:r>
                    </a:p>
                    <a:p>
                      <a:pPr>
                        <a:spcAft>
                          <a:spcPts val="0"/>
                        </a:spcAft>
                      </a:pPr>
                      <a:r>
                        <a:rPr lang="ru-RU" sz="1400" dirty="0">
                          <a:solidFill>
                            <a:srgbClr val="8A8A8A"/>
                          </a:solidFill>
                          <a:effectLst/>
                          <a:latin typeface="Times New Roman" pitchFamily="18" charset="0"/>
                          <a:ea typeface="Calibri"/>
                          <a:cs typeface="Times New Roman" pitchFamily="18" charset="0"/>
                        </a:rPr>
                        <a:t>1925 г.</a:t>
                      </a:r>
                      <a:endParaRPr lang="ru-RU" sz="1400" dirty="0">
                        <a:effectLst/>
                        <a:latin typeface="Times New Roman" pitchFamily="18" charset="0"/>
                        <a:ea typeface="Calibri"/>
                        <a:cs typeface="Times New Roman" pitchFamily="18" charset="0"/>
                      </a:endParaRPr>
                    </a:p>
                    <a:p>
                      <a:pPr>
                        <a:spcAft>
                          <a:spcPts val="0"/>
                        </a:spcAft>
                      </a:pPr>
                      <a:r>
                        <a:rPr lang="ru-RU" sz="600" dirty="0">
                          <a:effectLst/>
                          <a:latin typeface="Calibri"/>
                          <a:ea typeface="Calibri"/>
                          <a:cs typeface="Times New Roman"/>
                        </a:rPr>
                        <a:t> </a:t>
                      </a:r>
                    </a:p>
                  </a:txBody>
                  <a:tcPr marL="38628" marR="38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effectLst/>
                          <a:latin typeface="Times New Roman" pitchFamily="18" charset="0"/>
                          <a:ea typeface="Calibri"/>
                          <a:cs typeface="Times New Roman" pitchFamily="18" charset="0"/>
                        </a:rPr>
                        <a:t>Николай Рубцов</a:t>
                      </a:r>
                    </a:p>
                    <a:p>
                      <a:pPr>
                        <a:spcAft>
                          <a:spcPts val="0"/>
                        </a:spcAft>
                      </a:pPr>
                      <a:r>
                        <a:rPr lang="ru-RU" sz="1400" dirty="0">
                          <a:effectLst/>
                          <a:latin typeface="Times New Roman" pitchFamily="18" charset="0"/>
                          <a:ea typeface="Calibri"/>
                          <a:cs typeface="Times New Roman" pitchFamily="18" charset="0"/>
                        </a:rPr>
                        <a:t>Привет, Россия</a:t>
                      </a:r>
                    </a:p>
                    <a:p>
                      <a:pPr>
                        <a:spcAft>
                          <a:spcPts val="0"/>
                        </a:spcAft>
                      </a:pPr>
                      <a:r>
                        <a:rPr lang="ru-RU" sz="1400" dirty="0">
                          <a:effectLst/>
                          <a:latin typeface="Times New Roman" pitchFamily="18" charset="0"/>
                          <a:ea typeface="Calibri"/>
                          <a:cs typeface="Times New Roman" pitchFamily="18" charset="0"/>
                        </a:rPr>
                        <a:t>Привет, Россия — родина моя!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Как под твоей мне радостно </a:t>
                      </a:r>
                      <a:r>
                        <a:rPr lang="ru-RU" sz="1400" dirty="0" err="1">
                          <a:effectLst/>
                          <a:latin typeface="Times New Roman" pitchFamily="18" charset="0"/>
                          <a:ea typeface="Calibri"/>
                          <a:cs typeface="Times New Roman" pitchFamily="18" charset="0"/>
                        </a:rPr>
                        <a:t>листвою</a:t>
                      </a:r>
                      <a:r>
                        <a:rPr lang="ru-RU" sz="1400" dirty="0">
                          <a:effectLst/>
                          <a:latin typeface="Times New Roman" pitchFamily="18" charset="0"/>
                          <a:ea typeface="Calibri"/>
                          <a:cs typeface="Times New Roman" pitchFamily="18" charset="0"/>
                        </a:rPr>
                        <a:t>!</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пенья нет, но ясно слышу 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Незримых певчих пенье хоровое…</a:t>
                      </a:r>
                    </a:p>
                    <a:p>
                      <a:pPr>
                        <a:spcAft>
                          <a:spcPts val="0"/>
                        </a:spcAft>
                      </a:pPr>
                      <a:r>
                        <a:rPr lang="ru-RU" sz="1400" dirty="0">
                          <a:effectLst/>
                          <a:latin typeface="Times New Roman" pitchFamily="18" charset="0"/>
                          <a:ea typeface="Calibri"/>
                          <a:cs typeface="Times New Roman" pitchFamily="18" charset="0"/>
                        </a:rPr>
                        <a:t>Как будто ветер гнал меня по ней,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По всей земле — по селам и столицам!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Я сильный был, но ветер был сильней,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я нигде не мог остановиться.</a:t>
                      </a:r>
                    </a:p>
                    <a:p>
                      <a:pPr>
                        <a:spcAft>
                          <a:spcPts val="0"/>
                        </a:spcAft>
                      </a:pPr>
                      <a:r>
                        <a:rPr lang="ru-RU" sz="1400" dirty="0">
                          <a:effectLst/>
                          <a:latin typeface="Times New Roman" pitchFamily="18" charset="0"/>
                          <a:ea typeface="Calibri"/>
                          <a:cs typeface="Times New Roman" pitchFamily="18" charset="0"/>
                        </a:rPr>
                        <a:t>Привет, Россия — родина моя!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Сильнее бурь, сильнее всякой воли</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Любовь к твоим овинам у жнивья,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Любовь к тебе, изба в лазурном поле.</a:t>
                      </a:r>
                    </a:p>
                    <a:p>
                      <a:pPr>
                        <a:spcAft>
                          <a:spcPts val="0"/>
                        </a:spcAft>
                      </a:pPr>
                      <a:r>
                        <a:rPr lang="ru-RU" sz="1400" dirty="0">
                          <a:effectLst/>
                          <a:latin typeface="Times New Roman" pitchFamily="18" charset="0"/>
                          <a:ea typeface="Calibri"/>
                          <a:cs typeface="Times New Roman" pitchFamily="18" charset="0"/>
                        </a:rPr>
                        <a:t>За все хоромы я не отдаю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Свой низкий дом с крапивой под оконцем.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Как миротворно в горницу мою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По вечерам закатывалось солнце!</a:t>
                      </a:r>
                    </a:p>
                    <a:p>
                      <a:pPr>
                        <a:spcAft>
                          <a:spcPts val="0"/>
                        </a:spcAft>
                      </a:pPr>
                      <a:r>
                        <a:rPr lang="ru-RU" sz="1400" dirty="0">
                          <a:effectLst/>
                          <a:latin typeface="Times New Roman" pitchFamily="18" charset="0"/>
                          <a:ea typeface="Calibri"/>
                          <a:cs typeface="Times New Roman" pitchFamily="18" charset="0"/>
                        </a:rPr>
                        <a:t>Как весь простор, небесный и земной,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Дышал в оконце счастьем и покоем,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достославной веял стариной,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ликовал под ливнями и зноем!..</a:t>
                      </a:r>
                    </a:p>
                    <a:p>
                      <a:pPr>
                        <a:spcAft>
                          <a:spcPts val="0"/>
                        </a:spcAft>
                      </a:pPr>
                      <a:r>
                        <a:rPr lang="ru-RU" sz="1400" dirty="0">
                          <a:solidFill>
                            <a:srgbClr val="8A8A8A"/>
                          </a:solidFill>
                          <a:effectLst/>
                          <a:latin typeface="Times New Roman" pitchFamily="18" charset="0"/>
                          <a:ea typeface="Calibri"/>
                          <a:cs typeface="Times New Roman" pitchFamily="18" charset="0"/>
                        </a:rPr>
                        <a:t>1960 г.</a:t>
                      </a:r>
                      <a:endParaRPr lang="ru-RU" sz="1400" dirty="0">
                        <a:effectLst/>
                        <a:latin typeface="Times New Roman" pitchFamily="18" charset="0"/>
                        <a:ea typeface="Calibri"/>
                        <a:cs typeface="Times New Roman" pitchFamily="18" charset="0"/>
                      </a:endParaRPr>
                    </a:p>
                    <a:p>
                      <a:pPr>
                        <a:spcAft>
                          <a:spcPts val="0"/>
                        </a:spcAft>
                      </a:pPr>
                      <a:r>
                        <a:rPr lang="ru-RU" sz="600" dirty="0">
                          <a:effectLst/>
                          <a:latin typeface="Calibri"/>
                          <a:ea typeface="Calibri"/>
                          <a:cs typeface="Times New Roman"/>
                        </a:rPr>
                        <a:t> </a:t>
                      </a:r>
                    </a:p>
                  </a:txBody>
                  <a:tcPr marL="38628" marR="38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936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338328"/>
            <a:ext cx="8291264" cy="1002440"/>
          </a:xfrm>
        </p:spPr>
        <p:txBody>
          <a:bodyPr>
            <a:normAutofit fontScale="90000"/>
          </a:bodyPr>
          <a:lstStyle/>
          <a:p>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a:t>
            </a: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результатов обучающихся по направлению </a:t>
            </a:r>
            <a:b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«Читательская грамотность» </a:t>
            </a:r>
            <a:r>
              <a:rPr lang="ru-RU" sz="1800"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800"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53189350"/>
              </p:ext>
            </p:extLst>
          </p:nvPr>
        </p:nvGraphicFramePr>
        <p:xfrm>
          <a:off x="251520" y="1556792"/>
          <a:ext cx="871296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063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332656"/>
            <a:ext cx="849694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026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84969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80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701797437"/>
              </p:ext>
            </p:extLst>
          </p:nvPr>
        </p:nvGraphicFramePr>
        <p:xfrm>
          <a:off x="-700391"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6741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47864" y="260648"/>
            <a:ext cx="2104373" cy="1719131"/>
          </a:xfrm>
          <a:prstGeom prst="rect">
            <a:avLst/>
          </a:prstGeom>
        </p:spPr>
      </p:pic>
      <p:sp>
        <p:nvSpPr>
          <p:cNvPr id="3" name="Прямоугольник 2"/>
          <p:cNvSpPr/>
          <p:nvPr/>
        </p:nvSpPr>
        <p:spPr>
          <a:xfrm>
            <a:off x="827584" y="2182505"/>
            <a:ext cx="6912768" cy="369332"/>
          </a:xfrm>
          <a:prstGeom prst="rect">
            <a:avLst/>
          </a:prstGeom>
        </p:spPr>
        <p:txBody>
          <a:bodyPr wrap="square">
            <a:spAutoFit/>
          </a:bodyPr>
          <a:lstStyle/>
          <a:p>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Основные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затруднения обучающихся:</a:t>
            </a:r>
            <a:endParaRPr lang="ru-RU" dirty="0"/>
          </a:p>
        </p:txBody>
      </p:sp>
      <p:sp>
        <p:nvSpPr>
          <p:cNvPr id="4" name="Прямоугольник 3"/>
          <p:cNvSpPr/>
          <p:nvPr/>
        </p:nvSpPr>
        <p:spPr>
          <a:xfrm>
            <a:off x="467544" y="2708920"/>
            <a:ext cx="8136904" cy="3046988"/>
          </a:xfrm>
          <a:prstGeom prst="rect">
            <a:avLst/>
          </a:prstGeom>
        </p:spPr>
        <p:txBody>
          <a:bodyPr wrap="square">
            <a:spAutoFit/>
          </a:bodyPr>
          <a:lstStyle/>
          <a:p>
            <a:r>
              <a:rPr lang="ru-RU"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Невнимательность </a:t>
            </a:r>
            <a:r>
              <a:rPr lang="ru-RU"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прочтении заданий, боязнь задач и заданий большого объёма;</a:t>
            </a:r>
          </a:p>
          <a:p>
            <a:r>
              <a:rPr lang="ru-RU"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Невысокая </a:t>
            </a:r>
            <a:r>
              <a:rPr lang="ru-RU"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ru-RU"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пособность </a:t>
            </a:r>
            <a:r>
              <a:rPr lang="ru-RU"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оценивать информацию с точки зрения правильности, полноты, соответствия поставленной учебной задаче;</a:t>
            </a:r>
          </a:p>
          <a:p>
            <a:r>
              <a:rPr lang="ru-RU"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Затруднения </a:t>
            </a:r>
            <a:r>
              <a:rPr lang="ru-RU"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умении формулировать вопросы, обосновывать, доказывать, строить развернутые высказывания, устанавливать надежность информации</a:t>
            </a:r>
            <a:r>
              <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0992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1081917"/>
              </p:ext>
            </p:extLst>
          </p:nvPr>
        </p:nvGraphicFramePr>
        <p:xfrm>
          <a:off x="251520" y="404664"/>
          <a:ext cx="8568952" cy="6120680"/>
        </p:xfrm>
        <a:graphic>
          <a:graphicData uri="http://schemas.openxmlformats.org/drawingml/2006/table">
            <a:tbl>
              <a:tblPr firstRow="1" firstCol="1" bandRow="1"/>
              <a:tblGrid>
                <a:gridCol w="2088232"/>
                <a:gridCol w="6480720"/>
              </a:tblGrid>
              <a:tr h="6120680">
                <a:tc>
                  <a:txBody>
                    <a:bodyPr/>
                    <a:lstStyle/>
                    <a:p>
                      <a:pPr>
                        <a:lnSpc>
                          <a:spcPct val="115000"/>
                        </a:lnSpc>
                        <a:spcAft>
                          <a:spcPts val="0"/>
                        </a:spcAft>
                      </a:pPr>
                      <a:r>
                        <a:rPr lang="ru-RU" sz="500" dirty="0">
                          <a:effectLst/>
                          <a:latin typeface="Calibri"/>
                          <a:ea typeface="Calibri"/>
                          <a:cs typeface="Times New Roman"/>
                        </a:rPr>
                        <a:t>      </a:t>
                      </a:r>
                    </a:p>
                    <a:p>
                      <a:pPr>
                        <a:lnSpc>
                          <a:spcPct val="115000"/>
                        </a:lnSpc>
                        <a:spcAft>
                          <a:spcPts val="0"/>
                        </a:spcAft>
                      </a:pPr>
                      <a:r>
                        <a:rPr lang="ru-RU" sz="500" dirty="0">
                          <a:effectLst/>
                          <a:latin typeface="Calibri"/>
                          <a:ea typeface="Calibri"/>
                          <a:cs typeface="Times New Roman"/>
                        </a:rPr>
                        <a:t> </a:t>
                      </a:r>
                      <a:r>
                        <a:rPr lang="ru-RU" sz="1000" b="1" dirty="0">
                          <a:effectLst/>
                          <a:latin typeface="Times New Roman"/>
                          <a:ea typeface="Calibri"/>
                          <a:cs typeface="Times New Roman"/>
                        </a:rPr>
                        <a:t>Задание №1.</a:t>
                      </a:r>
                      <a:endParaRPr lang="ru-RU" sz="1000" dirty="0">
                        <a:effectLst/>
                        <a:latin typeface="Calibri"/>
                        <a:ea typeface="Calibri"/>
                        <a:cs typeface="Times New Roman"/>
                      </a:endParaRPr>
                    </a:p>
                    <a:p>
                      <a:pPr>
                        <a:lnSpc>
                          <a:spcPct val="115000"/>
                        </a:lnSpc>
                        <a:spcAft>
                          <a:spcPts val="0"/>
                        </a:spcAft>
                      </a:pPr>
                      <a:r>
                        <a:rPr lang="ru-RU" sz="1000" dirty="0">
                          <a:effectLst/>
                          <a:latin typeface="Calibri"/>
                          <a:ea typeface="Calibri"/>
                          <a:cs typeface="Times New Roman"/>
                        </a:rPr>
                        <a:t> </a:t>
                      </a:r>
                    </a:p>
                    <a:p>
                      <a:pPr>
                        <a:lnSpc>
                          <a:spcPct val="115000"/>
                        </a:lnSpc>
                        <a:spcAft>
                          <a:spcPts val="0"/>
                        </a:spcAft>
                      </a:pPr>
                      <a:r>
                        <a:rPr lang="ru-RU" sz="1000" b="1" dirty="0">
                          <a:effectLst/>
                          <a:latin typeface="Times New Roman"/>
                          <a:ea typeface="Calibri"/>
                          <a:cs typeface="Times New Roman"/>
                        </a:rPr>
                        <a:t>Прочитайте текст «Обособленные члены предложения», расположенный справа.  Используя информацию текста, заполните пропуски в предложениях.     </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1) Выделение второстепенных членов (на письме) называется….</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2) Обособленными могут быть только……члены предложения.</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3) В устной речи обособленные члены выделяются….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4) Обособленные определения – это конструкция, которая, как правило, представляет собой……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effectLst/>
                          <a:latin typeface="Times New Roman"/>
                          <a:ea typeface="Calibri"/>
                          <a:cs typeface="Times New Roman"/>
                        </a:rPr>
                        <a:t>5) Обособленные обстоятельства – это ….</a:t>
                      </a:r>
                      <a:endParaRPr lang="ru-RU" sz="1000" dirty="0">
                        <a:effectLst/>
                        <a:latin typeface="Calibri"/>
                        <a:ea typeface="Calibri"/>
                        <a:cs typeface="Times New Roman"/>
                      </a:endParaRPr>
                    </a:p>
                    <a:p>
                      <a:pPr>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29231" marR="29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dirty="0">
                          <a:effectLst/>
                          <a:latin typeface="Times New Roman"/>
                          <a:ea typeface="Calibri"/>
                          <a:cs typeface="Times New Roman"/>
                        </a:rPr>
                        <a:t>                                           </a:t>
                      </a:r>
                      <a:r>
                        <a:rPr lang="ru-RU" sz="900" dirty="0">
                          <a:effectLst/>
                          <a:latin typeface="Times New Roman"/>
                          <a:ea typeface="Calibri"/>
                          <a:cs typeface="Times New Roman"/>
                        </a:rPr>
                        <a:t>Что такое обособленные члены предложения.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a:t>
                      </a:r>
                      <a:r>
                        <a:rPr lang="ru-RU" sz="900" u="sng" dirty="0">
                          <a:solidFill>
                            <a:srgbClr val="333333"/>
                          </a:solidFill>
                          <a:effectLst/>
                          <a:latin typeface="Times New Roman"/>
                          <a:ea typeface="Calibri"/>
                          <a:cs typeface="Times New Roman"/>
                        </a:rPr>
                        <a:t>Обособиться</a:t>
                      </a:r>
                      <a:r>
                        <a:rPr lang="ru-RU" sz="900" dirty="0">
                          <a:solidFill>
                            <a:srgbClr val="333333"/>
                          </a:solidFill>
                          <a:effectLst/>
                          <a:latin typeface="Times New Roman"/>
                          <a:ea typeface="Calibri"/>
                          <a:cs typeface="Times New Roman"/>
                        </a:rPr>
                        <a:t> – как-то отделиться, выделиться. </a:t>
                      </a:r>
                      <a:r>
                        <a:rPr lang="ru-RU" sz="900" i="1" dirty="0">
                          <a:solidFill>
                            <a:srgbClr val="333333"/>
                          </a:solidFill>
                          <a:effectLst/>
                          <a:latin typeface="Times New Roman"/>
                          <a:ea typeface="Calibri"/>
                          <a:cs typeface="Times New Roman"/>
                        </a:rPr>
                        <a:t>Они живут обособленно.</a:t>
                      </a:r>
                      <a:r>
                        <a:rPr lang="ru-RU" sz="900" dirty="0">
                          <a:solidFill>
                            <a:srgbClr val="333333"/>
                          </a:solidFill>
                          <a:effectLst/>
                          <a:latin typeface="Times New Roman"/>
                          <a:ea typeface="Calibri"/>
                          <a:cs typeface="Times New Roman"/>
                        </a:rPr>
                        <a:t> В русском языке обособить – </a:t>
                      </a:r>
                      <a:r>
                        <a:rPr lang="ru-RU" sz="900" i="1" dirty="0">
                          <a:solidFill>
                            <a:srgbClr val="333333"/>
                          </a:solidFill>
                          <a:effectLst/>
                          <a:latin typeface="Times New Roman"/>
                          <a:ea typeface="Calibri"/>
                          <a:cs typeface="Times New Roman"/>
                        </a:rPr>
                        <a:t>выделить по смыслу. </a:t>
                      </a:r>
                      <a:r>
                        <a:rPr lang="ru-RU" sz="900" dirty="0">
                          <a:solidFill>
                            <a:srgbClr val="333333"/>
                          </a:solidFill>
                          <a:effectLst/>
                          <a:latin typeface="Times New Roman"/>
                          <a:ea typeface="Calibri"/>
                          <a:cs typeface="Times New Roman"/>
                        </a:rPr>
                        <a:t>(Из «Толкового словаря» С. И. Ожегова).</a:t>
                      </a:r>
                      <a:endParaRPr lang="ru-RU" sz="900" dirty="0">
                        <a:effectLst/>
                        <a:latin typeface="Calibri"/>
                        <a:ea typeface="Calibri"/>
                        <a:cs typeface="Times New Roman"/>
                      </a:endParaRPr>
                    </a:p>
                    <a:p>
                      <a:pPr>
                        <a:lnSpc>
                          <a:spcPct val="115000"/>
                        </a:lnSpc>
                        <a:spcAft>
                          <a:spcPts val="0"/>
                        </a:spcAft>
                      </a:pPr>
                      <a:r>
                        <a:rPr lang="ru-RU" sz="900" dirty="0">
                          <a:effectLst/>
                          <a:latin typeface="Calibri"/>
                          <a:ea typeface="Calibri"/>
                          <a:cs typeface="Times New Roman"/>
                        </a:rPr>
                        <a:t>      </a:t>
                      </a:r>
                      <a:r>
                        <a:rPr lang="ru-RU" sz="900" dirty="0">
                          <a:effectLst/>
                          <a:latin typeface="Times New Roman"/>
                          <a:ea typeface="Calibri"/>
                          <a:cs typeface="Times New Roman"/>
                        </a:rPr>
                        <a:t>Обособление — это довольно сложное явление синтаксиса. Обособлением называется смысловое и интонационное выделение второстепенных членов. Основная функция обособленных членов  – уточнить мысль, придать тексту большую выразительность. Обособленные члены предложения содержат добавочное сообщение, пояснение, уточнение, благодаря чему они логически подчеркиваются и приобретают больший синтаксический вес и стилистическую выразительность в предложении. Предложения с обособленными оборотами позволяют дать больше информации меньшим количеством слов. К обособленным членам можно поставить вопрос.</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Обособленные члены предложения выделяются интонацией, чем подчеркивается их особое значение среди других второстепенных членов как средства усиления выразительности речи. Обособленные определения нередко употребляются для усиления образной, эмоциональной значимости. Перед обособленным членом (если он находится не в начале предложения) повышается голос, делается пауза, фразовое ударение, характерное для интонационно-смысловых отрезков, на которые членится предложение. Такую интонацию профессор А.М. </a:t>
                      </a:r>
                      <a:r>
                        <a:rPr lang="ru-RU" sz="900" dirty="0" err="1">
                          <a:effectLst/>
                          <a:latin typeface="Times New Roman"/>
                          <a:ea typeface="Calibri"/>
                          <a:cs typeface="Times New Roman"/>
                        </a:rPr>
                        <a:t>Пешковский</a:t>
                      </a:r>
                      <a:r>
                        <a:rPr lang="ru-RU" sz="900" dirty="0">
                          <a:effectLst/>
                          <a:latin typeface="Times New Roman"/>
                          <a:ea typeface="Calibri"/>
                          <a:cs typeface="Times New Roman"/>
                        </a:rPr>
                        <a:t> в своем "Русском синтаксисе в научном освещении" назвал обособляющей</a:t>
                      </a:r>
                      <a:r>
                        <a:rPr lang="ru-RU" sz="900" dirty="0">
                          <a:effectLst/>
                          <a:latin typeface="Calibri"/>
                          <a:ea typeface="Calibri"/>
                          <a:cs typeface="Times New Roman"/>
                        </a:rPr>
                        <a:t>.</a:t>
                      </a:r>
                    </a:p>
                    <a:p>
                      <a:pPr>
                        <a:lnSpc>
                          <a:spcPct val="115000"/>
                        </a:lnSpc>
                        <a:spcAft>
                          <a:spcPts val="0"/>
                        </a:spcAft>
                      </a:pPr>
                      <a:r>
                        <a:rPr lang="ru-RU" sz="900" dirty="0">
                          <a:effectLst/>
                          <a:latin typeface="Helvetica"/>
                          <a:ea typeface="Calibri"/>
                          <a:cs typeface="Times New Roman"/>
                        </a:rPr>
                        <a:t>     </a:t>
                      </a:r>
                      <a:r>
                        <a:rPr lang="ru-RU" sz="900" dirty="0">
                          <a:effectLst/>
                          <a:latin typeface="Times New Roman"/>
                          <a:ea typeface="Calibri"/>
                          <a:cs typeface="Times New Roman"/>
                        </a:rPr>
                        <a:t>Обособляются только второстепенные члены предложения, так как главные члены служат для выражения основного, а не добавочного сообщения и не могут быть "выключены" (обособлены) в составе предложения.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Обособленные члены предложения выделяются на письме запятыми с двух сторон — обособляются. Как правило, их можно исключить или переставить в другое место предложения, а запятые помогают понять структуру предложения, выделяя графически его часть. Знаки препинания в предложениях с обособленными членами – это чаще всего запятые.</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Обособленное определение.</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Определения обособляются достаточно часто. Такая конструкция представляет собой обычно прилагательное или причастие, как правило, с зависимыми словами. Однако надо помнить, что определения обособляются не во всех случаях.</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Обособляются любые определения, выраженные прилагательным или причастием, с зависимым словом или без него, стоящие в любом месте предложения, если они относятся к личному местоимению: </a:t>
                      </a:r>
                      <a:r>
                        <a:rPr lang="ru-RU" sz="900" i="1" dirty="0">
                          <a:effectLst/>
                          <a:latin typeface="Times New Roman"/>
                          <a:ea typeface="Calibri"/>
                          <a:cs typeface="Times New Roman"/>
                        </a:rPr>
                        <a:t>Усталая, она не могла идти дальше.</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Это правило рассматривает только случаи обособления определений, относящихся к личным местоимения; определения, относящиеся к местоимениям других разрядов (например, отрицательным), не обособляются.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Также обособляются распространенные определения, состоящие из прилагательного или причастия с зависимыми словами, но только в том случае, если такое определение стоит после определяемого слова: </a:t>
                      </a:r>
                      <a:r>
                        <a:rPr lang="ru-RU" sz="900" i="1" dirty="0">
                          <a:effectLst/>
                          <a:latin typeface="Times New Roman"/>
                          <a:ea typeface="Calibri"/>
                          <a:cs typeface="Times New Roman"/>
                        </a:rPr>
                        <a:t>Кот, сидевший на подоконнике, выгнул спину.</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В том же случае обособляются определения, состоящие из двух и более однородных членов: </a:t>
                      </a:r>
                      <a:r>
                        <a:rPr lang="ru-RU" sz="900" i="1" dirty="0">
                          <a:effectLst/>
                          <a:latin typeface="Times New Roman"/>
                          <a:ea typeface="Calibri"/>
                          <a:cs typeface="Times New Roman"/>
                        </a:rPr>
                        <a:t>Вот дом, старинный и некрашеный.</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Наконец, обособляются любые определения, распространенные или нет, где бы они ни стояли, если они имеют дополнительное обстоятельственное значение причины или уступки: </a:t>
                      </a:r>
                      <a:r>
                        <a:rPr lang="ru-RU" sz="900" i="1" dirty="0">
                          <a:effectLst/>
                          <a:latin typeface="Times New Roman"/>
                          <a:ea typeface="Calibri"/>
                          <a:cs typeface="Times New Roman"/>
                        </a:rPr>
                        <a:t>«Богат, хорош собою, Ленский везде был принят как жених».(принят (почему?)…)</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Обособление обстоятельств.</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Чаще всего, говоря об обособленных обстоятельствах, имеют в виду деепричастие или деепричастный оборот. Они выделяются запятыми вне зависимости от того, в каком месте предложения они стоят.</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Если деепричастный оборот — это фразеологизм, то запятые не нужны. Пример: </a:t>
                      </a:r>
                      <a:r>
                        <a:rPr lang="ru-RU" sz="900" i="1" dirty="0">
                          <a:effectLst/>
                          <a:latin typeface="Times New Roman"/>
                          <a:ea typeface="Calibri"/>
                          <a:cs typeface="Times New Roman"/>
                        </a:rPr>
                        <a:t>Он работал спустя рукава.</a:t>
                      </a:r>
                      <a:endParaRPr lang="ru-RU" sz="900" dirty="0">
                        <a:effectLst/>
                        <a:latin typeface="Calibri"/>
                        <a:ea typeface="Calibri"/>
                        <a:cs typeface="Times New Roman"/>
                      </a:endParaRPr>
                    </a:p>
                    <a:p>
                      <a:pPr>
                        <a:lnSpc>
                          <a:spcPct val="115000"/>
                        </a:lnSpc>
                        <a:spcAft>
                          <a:spcPts val="0"/>
                        </a:spcAft>
                      </a:pPr>
                      <a:r>
                        <a:rPr lang="ru-RU" sz="900" dirty="0">
                          <a:effectLst/>
                          <a:latin typeface="Calibri"/>
                          <a:ea typeface="Calibri"/>
                          <a:cs typeface="Times New Roman"/>
                        </a:rPr>
                        <a:t> </a:t>
                      </a:r>
                    </a:p>
                  </a:txBody>
                  <a:tcPr marL="29231" marR="29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9523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8496944" cy="4857403"/>
          </a:xfrm>
        </p:spPr>
        <p:txBody>
          <a:bodyPr>
            <a:normAutofit/>
          </a:bodyPr>
          <a:lstStyle/>
          <a:p>
            <a:pPr marL="36576" indent="0">
              <a:buNone/>
            </a:pPr>
            <a:r>
              <a:rPr lang="ru-RU" sz="2800" dirty="0" smtClean="0"/>
              <a:t>1.Выделение второстепенных членов (на письме) называется ……..</a:t>
            </a:r>
          </a:p>
          <a:p>
            <a:pPr marL="36576" indent="0">
              <a:buNone/>
            </a:pPr>
            <a:r>
              <a:rPr lang="ru-RU" sz="2800" dirty="0" smtClean="0"/>
              <a:t>2. Обособленными могут быть только ……члены предложения.</a:t>
            </a:r>
          </a:p>
          <a:p>
            <a:pPr marL="36576" indent="0">
              <a:buNone/>
            </a:pPr>
            <a:r>
              <a:rPr lang="ru-RU" sz="2800" dirty="0" smtClean="0"/>
              <a:t>3. В устной речи обособленные члены выделяются……..</a:t>
            </a:r>
          </a:p>
          <a:p>
            <a:pPr marL="36576" indent="0">
              <a:buNone/>
            </a:pPr>
            <a:r>
              <a:rPr lang="ru-RU" sz="2800" dirty="0" smtClean="0"/>
              <a:t>4.Обособленные определения – это конструкция, которая, как правило, представляет собой……</a:t>
            </a:r>
          </a:p>
          <a:p>
            <a:pPr marL="36576" indent="0">
              <a:buNone/>
            </a:pPr>
            <a:r>
              <a:rPr lang="ru-RU" sz="2800" dirty="0" smtClean="0"/>
              <a:t>5. Обособленное обстоятельство – это……</a:t>
            </a:r>
            <a:endParaRPr lang="ru-RU" sz="2800" dirty="0"/>
          </a:p>
        </p:txBody>
      </p:sp>
      <p:sp>
        <p:nvSpPr>
          <p:cNvPr id="2" name="Заголовок 1"/>
          <p:cNvSpPr>
            <a:spLocks noGrp="1"/>
          </p:cNvSpPr>
          <p:nvPr>
            <p:ph type="title"/>
          </p:nvPr>
        </p:nvSpPr>
        <p:spPr/>
        <p:txBody>
          <a:bodyPr/>
          <a:lstStyle/>
          <a:p>
            <a:r>
              <a:rPr lang="ru-RU" dirty="0" smtClean="0"/>
              <a:t>ЗАПОЛНИ ПРОПУСКИ</a:t>
            </a:r>
            <a:endParaRPr lang="ru-RU" dirty="0"/>
          </a:p>
        </p:txBody>
      </p:sp>
    </p:spTree>
    <p:extLst>
      <p:ext uri="{BB962C8B-B14F-4D97-AF65-F5344CB8AC3E}">
        <p14:creationId xmlns:p14="http://schemas.microsoft.com/office/powerpoint/2010/main" val="423947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700808"/>
            <a:ext cx="8496943" cy="4680520"/>
          </a:xfrm>
        </p:spPr>
        <p:txBody>
          <a:bodyPr/>
          <a:lstStyle/>
          <a:p>
            <a:pPr marL="0" indent="0">
              <a:buNone/>
            </a:pPr>
            <a:r>
              <a:rPr lang="ru-RU" dirty="0" smtClean="0"/>
              <a:t>1. Юный лес, в зеленый дым одетый, тёплых грёз нетерпеливо ждет.</a:t>
            </a:r>
          </a:p>
          <a:p>
            <a:pPr marL="0" indent="0">
              <a:buNone/>
            </a:pPr>
            <a:r>
              <a:rPr lang="ru-RU" dirty="0" smtClean="0"/>
              <a:t>2. На ручей, рябой и пёстрый, за листком летит листок.</a:t>
            </a:r>
          </a:p>
          <a:p>
            <a:pPr marL="0" indent="0">
              <a:buNone/>
            </a:pPr>
            <a:r>
              <a:rPr lang="ru-RU" dirty="0" smtClean="0"/>
              <a:t>3. Перекрашенный краской, малыш выглядел смешно.</a:t>
            </a:r>
          </a:p>
          <a:p>
            <a:pPr marL="0" indent="0">
              <a:buNone/>
            </a:pPr>
            <a:r>
              <a:rPr lang="ru-RU" dirty="0" smtClean="0"/>
              <a:t>4.Он работал на поле спустя рукава.</a:t>
            </a:r>
          </a:p>
          <a:p>
            <a:pPr marL="0" indent="0">
              <a:buNone/>
            </a:pPr>
            <a:r>
              <a:rPr lang="ru-RU" dirty="0" smtClean="0"/>
              <a:t>5. Сильно промокший под проливным дождём, я возвращался домой.</a:t>
            </a:r>
          </a:p>
          <a:p>
            <a:pPr marL="0" indent="0">
              <a:buNone/>
            </a:pPr>
            <a:r>
              <a:rPr lang="ru-RU" dirty="0" smtClean="0"/>
              <a:t>6. Не остывшая от дневного зноя июльская ночь блистала яркими звездами.</a:t>
            </a:r>
          </a:p>
          <a:p>
            <a:pPr marL="0" indent="0">
              <a:buNone/>
            </a:pPr>
            <a:r>
              <a:rPr lang="ru-RU" dirty="0" smtClean="0"/>
              <a:t>7. Плавно взмахивая крыльями, летит коршун над </a:t>
            </a:r>
            <a:r>
              <a:rPr lang="ru-RU" smtClean="0"/>
              <a:t>самой землёй.</a:t>
            </a:r>
            <a:endParaRPr lang="ru-RU" dirty="0"/>
          </a:p>
        </p:txBody>
      </p:sp>
      <p:sp>
        <p:nvSpPr>
          <p:cNvPr id="2" name="Заголовок 1"/>
          <p:cNvSpPr>
            <a:spLocks noGrp="1"/>
          </p:cNvSpPr>
          <p:nvPr>
            <p:ph type="title"/>
          </p:nvPr>
        </p:nvSpPr>
        <p:spPr/>
        <p:txBody>
          <a:bodyPr>
            <a:normAutofit fontScale="90000"/>
          </a:bodyPr>
          <a:lstStyle/>
          <a:p>
            <a:r>
              <a:rPr lang="ru-RU" sz="3600" dirty="0" smtClean="0"/>
              <a:t>Дайте обоснование постановке знаков препинания в данных предложениях</a:t>
            </a:r>
            <a:endParaRPr lang="ru-RU" sz="3600" dirty="0"/>
          </a:p>
        </p:txBody>
      </p:sp>
    </p:spTree>
    <p:extLst>
      <p:ext uri="{BB962C8B-B14F-4D97-AF65-F5344CB8AC3E}">
        <p14:creationId xmlns:p14="http://schemas.microsoft.com/office/powerpoint/2010/main" val="3803405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16832"/>
            <a:ext cx="8352928" cy="4392488"/>
          </a:xfrm>
        </p:spPr>
        <p:txBody>
          <a:bodyPr/>
          <a:lstStyle/>
          <a:p>
            <a:endParaRPr lang="ru-RU" dirty="0"/>
          </a:p>
        </p:txBody>
      </p:sp>
      <p:sp>
        <p:nvSpPr>
          <p:cNvPr id="3" name="Текст 2"/>
          <p:cNvSpPr>
            <a:spLocks noGrp="1"/>
          </p:cNvSpPr>
          <p:nvPr>
            <p:ph type="body" idx="1"/>
          </p:nvPr>
        </p:nvSpPr>
        <p:spPr>
          <a:xfrm>
            <a:off x="539552" y="548681"/>
            <a:ext cx="7992888" cy="1152128"/>
          </a:xfrm>
        </p:spPr>
        <p:txBody>
          <a:bodyPr>
            <a:noAutofit/>
          </a:bodyPr>
          <a:lstStyle/>
          <a:p>
            <a:r>
              <a:rPr lang="ru-RU" sz="4400" dirty="0" smtClean="0"/>
              <a:t>ВЕРНО    НЕВЕРНО</a:t>
            </a:r>
          </a:p>
          <a:p>
            <a:r>
              <a:rPr lang="ru-RU" sz="4400" dirty="0" smtClean="0"/>
              <a:t>Обоснуйте свой ответ</a:t>
            </a:r>
            <a:endParaRPr lang="ru-RU" sz="4400" dirty="0"/>
          </a:p>
        </p:txBody>
      </p:sp>
      <p:graphicFrame>
        <p:nvGraphicFramePr>
          <p:cNvPr id="7" name="Таблица 6"/>
          <p:cNvGraphicFramePr>
            <a:graphicFrameLocks noGrp="1"/>
          </p:cNvGraphicFramePr>
          <p:nvPr>
            <p:extLst>
              <p:ext uri="{D42A27DB-BD31-4B8C-83A1-F6EECF244321}">
                <p14:modId xmlns:p14="http://schemas.microsoft.com/office/powerpoint/2010/main" val="3003916849"/>
              </p:ext>
            </p:extLst>
          </p:nvPr>
        </p:nvGraphicFramePr>
        <p:xfrm>
          <a:off x="395536" y="1916833"/>
          <a:ext cx="8352928" cy="4523632"/>
        </p:xfrm>
        <a:graphic>
          <a:graphicData uri="http://schemas.openxmlformats.org/drawingml/2006/table">
            <a:tbl>
              <a:tblPr firstRow="1" firstCol="1" bandRow="1"/>
              <a:tblGrid>
                <a:gridCol w="5211001"/>
                <a:gridCol w="1917791"/>
                <a:gridCol w="1224136"/>
              </a:tblGrid>
              <a:tr h="506733">
                <a:tc>
                  <a:txBody>
                    <a:bodyPr/>
                    <a:lstStyle/>
                    <a:p>
                      <a:pPr algn="l">
                        <a:lnSpc>
                          <a:spcPct val="115000"/>
                        </a:lnSpc>
                        <a:spcAft>
                          <a:spcPts val="0"/>
                        </a:spcAft>
                      </a:pPr>
                      <a:r>
                        <a:rPr lang="ru-RU" sz="600" dirty="0">
                          <a:effectLst/>
                          <a:latin typeface="Times New Roman"/>
                          <a:ea typeface="Calibri"/>
                          <a:cs typeface="Times New Roman"/>
                        </a:rPr>
                        <a:t> </a:t>
                      </a:r>
                      <a:endParaRPr lang="ru-RU" sz="7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000" b="1" dirty="0">
                          <a:effectLst/>
                          <a:latin typeface="Times New Roman"/>
                          <a:ea typeface="Calibri"/>
                          <a:cs typeface="Times New Roman"/>
                        </a:rPr>
                        <a:t>Верно</a:t>
                      </a:r>
                      <a:endParaRPr lang="ru-RU" sz="2000" b="1"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000" b="1" dirty="0">
                          <a:effectLst/>
                          <a:latin typeface="Times New Roman"/>
                          <a:ea typeface="Calibri"/>
                          <a:cs typeface="Times New Roman"/>
                        </a:rPr>
                        <a:t>Неверно</a:t>
                      </a:r>
                      <a:endParaRPr lang="ru-RU" sz="2000" b="1"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9410">
                <a:tc>
                  <a:txBody>
                    <a:bodyPr/>
                    <a:lstStyle/>
                    <a:p>
                      <a:pPr algn="l">
                        <a:lnSpc>
                          <a:spcPct val="115000"/>
                        </a:lnSpc>
                        <a:spcAft>
                          <a:spcPts val="0"/>
                        </a:spcAft>
                      </a:pPr>
                      <a:r>
                        <a:rPr lang="ru-RU" sz="2000" dirty="0">
                          <a:effectLst/>
                          <a:latin typeface="Times New Roman"/>
                          <a:ea typeface="Calibri"/>
                          <a:cs typeface="Times New Roman"/>
                        </a:rPr>
                        <a:t>Подходя к музею, Великой Отечественной войны школьники сильно волновались.</a:t>
                      </a:r>
                      <a:endParaRPr lang="ru-RU" sz="2000" dirty="0">
                        <a:effectLst/>
                        <a:latin typeface="Calibri"/>
                        <a:ea typeface="Calibri"/>
                        <a:cs typeface="Times New Roman"/>
                      </a:endParaRPr>
                    </a:p>
                    <a:p>
                      <a:pPr algn="l">
                        <a:lnSpc>
                          <a:spcPct val="115000"/>
                        </a:lnSpc>
                        <a:spcAft>
                          <a:spcPts val="0"/>
                        </a:spcAft>
                      </a:pPr>
                      <a:r>
                        <a:rPr lang="ru-RU" sz="1800" dirty="0">
                          <a:effectLst/>
                          <a:latin typeface="Times New Roman"/>
                          <a:ea typeface="Calibri"/>
                          <a:cs typeface="Times New Roman"/>
                        </a:rPr>
                        <a:t> </a:t>
                      </a:r>
                      <a:endParaRPr lang="ru-RU" sz="1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800" dirty="0">
                          <a:effectLst/>
                          <a:latin typeface="Times New Roman"/>
                          <a:ea typeface="Calibri"/>
                          <a:cs typeface="Times New Roman"/>
                        </a:rPr>
                        <a:t>    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r>
                        <a:rPr lang="ru-RU" sz="600" dirty="0" smtClean="0">
                          <a:effectLst/>
                          <a:latin typeface="Times New Roman"/>
                          <a:ea typeface="Calibri"/>
                          <a:cs typeface="Times New Roman"/>
                        </a:rPr>
                        <a:t>            </a:t>
                      </a:r>
                      <a:r>
                        <a:rPr lang="ru-RU" sz="2800" dirty="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558">
                <a:tc>
                  <a:txBody>
                    <a:bodyPr/>
                    <a:lstStyle/>
                    <a:p>
                      <a:pPr algn="l">
                        <a:lnSpc>
                          <a:spcPct val="115000"/>
                        </a:lnSpc>
                        <a:spcAft>
                          <a:spcPts val="0"/>
                        </a:spcAft>
                      </a:pPr>
                      <a:r>
                        <a:rPr lang="ru-RU" sz="2000" dirty="0">
                          <a:effectLst/>
                          <a:latin typeface="Times New Roman"/>
                          <a:ea typeface="Calibri"/>
                          <a:cs typeface="Times New Roman"/>
                        </a:rPr>
                        <a:t>Величественные белые птицы, опускаясь на воду, гордо изгибают шеи.</a:t>
                      </a:r>
                      <a:endParaRPr lang="ru-RU" sz="2000" dirty="0">
                        <a:effectLst/>
                        <a:latin typeface="Calibri"/>
                        <a:ea typeface="Calibri"/>
                        <a:cs typeface="Times New Roman"/>
                      </a:endParaRPr>
                    </a:p>
                    <a:p>
                      <a:pPr algn="l">
                        <a:lnSpc>
                          <a:spcPct val="115000"/>
                        </a:lnSpc>
                        <a:spcAft>
                          <a:spcPts val="0"/>
                        </a:spcAft>
                      </a:pPr>
                      <a:r>
                        <a:rPr lang="ru-RU" sz="500" dirty="0">
                          <a:effectLst/>
                          <a:latin typeface="Times New Roman"/>
                          <a:ea typeface="Calibri"/>
                          <a:cs typeface="Times New Roman"/>
                        </a:rPr>
                        <a:t> </a:t>
                      </a:r>
                      <a:endParaRPr lang="ru-RU" sz="7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800" dirty="0">
                          <a:effectLst/>
                          <a:latin typeface="Times New Roman"/>
                          <a:ea typeface="Calibri"/>
                          <a:cs typeface="Times New Roman"/>
                        </a:rPr>
                        <a:t>    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800" dirty="0">
                          <a:effectLst/>
                          <a:latin typeface="Times New Roman"/>
                          <a:ea typeface="Calibri"/>
                          <a:cs typeface="Times New Roman"/>
                        </a:rPr>
                        <a:t>   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013">
                <a:tc>
                  <a:txBody>
                    <a:bodyPr/>
                    <a:lstStyle/>
                    <a:p>
                      <a:pPr algn="l">
                        <a:lnSpc>
                          <a:spcPct val="115000"/>
                        </a:lnSpc>
                        <a:spcAft>
                          <a:spcPts val="0"/>
                        </a:spcAft>
                      </a:pPr>
                      <a:r>
                        <a:rPr lang="ru-RU" sz="2000" dirty="0">
                          <a:effectLst/>
                          <a:latin typeface="Times New Roman"/>
                          <a:ea typeface="Calibri"/>
                          <a:cs typeface="Times New Roman"/>
                        </a:rPr>
                        <a:t>Оглушенная взрывом природа смолкла.</a:t>
                      </a:r>
                      <a:endParaRPr lang="ru-RU" sz="2000" dirty="0">
                        <a:effectLst/>
                        <a:latin typeface="Calibri"/>
                        <a:ea typeface="Calibri"/>
                        <a:cs typeface="Times New Roman"/>
                      </a:endParaRPr>
                    </a:p>
                    <a:p>
                      <a:pPr algn="l">
                        <a:lnSpc>
                          <a:spcPct val="115000"/>
                        </a:lnSpc>
                        <a:spcAft>
                          <a:spcPts val="0"/>
                        </a:spcAft>
                      </a:pPr>
                      <a:r>
                        <a:rPr lang="ru-RU" sz="600" dirty="0">
                          <a:effectLst/>
                          <a:latin typeface="Times New Roman"/>
                          <a:ea typeface="Calibri"/>
                          <a:cs typeface="Times New Roman"/>
                        </a:rPr>
                        <a:t> </a:t>
                      </a:r>
                      <a:endParaRPr lang="ru-RU" sz="700" dirty="0">
                        <a:effectLst/>
                        <a:latin typeface="Calibri"/>
                        <a:ea typeface="Calibri"/>
                        <a:cs typeface="Times New Roman"/>
                      </a:endParaRPr>
                    </a:p>
                    <a:p>
                      <a:pPr algn="l">
                        <a:lnSpc>
                          <a:spcPct val="115000"/>
                        </a:lnSpc>
                        <a:spcAft>
                          <a:spcPts val="0"/>
                        </a:spcAft>
                      </a:pPr>
                      <a:r>
                        <a:rPr lang="ru-RU" sz="600" dirty="0">
                          <a:effectLst/>
                          <a:latin typeface="Times New Roman"/>
                          <a:ea typeface="Calibri"/>
                          <a:cs typeface="Times New Roman"/>
                        </a:rPr>
                        <a:t> </a:t>
                      </a:r>
                      <a:endParaRPr lang="ru-RU" sz="7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r>
                        <a:rPr lang="ru-RU" sz="600" dirty="0" smtClean="0">
                          <a:effectLst/>
                          <a:latin typeface="Times New Roman"/>
                          <a:ea typeface="Calibri"/>
                          <a:cs typeface="Times New Roman"/>
                        </a:rPr>
                        <a:t>              </a:t>
                      </a:r>
                    </a:p>
                    <a:p>
                      <a:pPr algn="l">
                        <a:lnSpc>
                          <a:spcPct val="115000"/>
                        </a:lnSpc>
                        <a:spcAft>
                          <a:spcPts val="0"/>
                        </a:spcAft>
                      </a:pPr>
                      <a:r>
                        <a:rPr lang="ru-RU" sz="600" baseline="0" dirty="0" smtClean="0">
                          <a:effectLst/>
                          <a:latin typeface="Times New Roman"/>
                          <a:ea typeface="Calibri"/>
                          <a:cs typeface="Times New Roman"/>
                        </a:rPr>
                        <a:t>                    </a:t>
                      </a:r>
                      <a:r>
                        <a:rPr lang="ru-RU" sz="2800" dirty="0" smtClean="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endParaRPr lang="ru-RU" sz="600" dirty="0" smtClean="0">
                        <a:effectLst/>
                        <a:latin typeface="Times New Roman"/>
                        <a:ea typeface="Calibri"/>
                        <a:cs typeface="Times New Roman"/>
                      </a:endParaRPr>
                    </a:p>
                    <a:p>
                      <a:pPr algn="l">
                        <a:lnSpc>
                          <a:spcPct val="115000"/>
                        </a:lnSpc>
                        <a:spcAft>
                          <a:spcPts val="0"/>
                        </a:spcAft>
                      </a:pPr>
                      <a:r>
                        <a:rPr lang="ru-RU" sz="600" dirty="0" smtClean="0">
                          <a:effectLst/>
                          <a:latin typeface="Times New Roman"/>
                          <a:ea typeface="Calibri"/>
                          <a:cs typeface="Times New Roman"/>
                        </a:rPr>
                        <a:t>              </a:t>
                      </a:r>
                      <a:r>
                        <a:rPr lang="ru-RU" sz="2800" dirty="0" smtClean="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523">
                <a:tc>
                  <a:txBody>
                    <a:bodyPr/>
                    <a:lstStyle/>
                    <a:p>
                      <a:pPr algn="l">
                        <a:lnSpc>
                          <a:spcPct val="115000"/>
                        </a:lnSpc>
                        <a:spcAft>
                          <a:spcPts val="0"/>
                        </a:spcAft>
                      </a:pPr>
                      <a:r>
                        <a:rPr lang="ru-RU" sz="2000" dirty="0">
                          <a:effectLst/>
                          <a:latin typeface="Times New Roman"/>
                          <a:ea typeface="Calibri"/>
                          <a:cs typeface="Times New Roman"/>
                        </a:rPr>
                        <a:t>Обрадованный этим известием, он поспешил домой.</a:t>
                      </a:r>
                      <a:endParaRPr lang="ru-RU" sz="2000" dirty="0">
                        <a:effectLst/>
                        <a:latin typeface="Calibri"/>
                        <a:ea typeface="Calibri"/>
                        <a:cs typeface="Times New Roman"/>
                      </a:endParaRPr>
                    </a:p>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p>
                      <a:pPr algn="l">
                        <a:lnSpc>
                          <a:spcPct val="115000"/>
                        </a:lnSpc>
                        <a:spcAft>
                          <a:spcPts val="0"/>
                        </a:spcAft>
                      </a:pPr>
                      <a:r>
                        <a:rPr lang="ru-RU" sz="500" dirty="0">
                          <a:effectLst/>
                          <a:latin typeface="Times New Roman"/>
                          <a:ea typeface="Calibri"/>
                          <a:cs typeface="Times New Roman"/>
                        </a:rPr>
                        <a:t> </a:t>
                      </a:r>
                      <a:endParaRPr lang="ru-RU" sz="700" dirty="0">
                        <a:effectLst/>
                        <a:latin typeface="Calibri"/>
                        <a:ea typeface="Calibri"/>
                        <a:cs typeface="Times New Roman"/>
                      </a:endParaRPr>
                    </a:p>
                    <a:p>
                      <a:pPr algn="l">
                        <a:lnSpc>
                          <a:spcPct val="115000"/>
                        </a:lnSpc>
                        <a:spcAft>
                          <a:spcPts val="0"/>
                        </a:spcAft>
                      </a:pPr>
                      <a:r>
                        <a:rPr lang="ru-RU" sz="500" dirty="0">
                          <a:effectLst/>
                          <a:latin typeface="Times New Roman"/>
                          <a:ea typeface="Calibri"/>
                          <a:cs typeface="Times New Roman"/>
                        </a:rPr>
                        <a:t> </a:t>
                      </a:r>
                      <a:endParaRPr lang="ru-RU" sz="7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endParaRPr lang="ru-RU" sz="600" dirty="0" smtClean="0">
                        <a:effectLst/>
                        <a:latin typeface="Times New Roman"/>
                        <a:ea typeface="Calibri"/>
                        <a:cs typeface="Times New Roman"/>
                      </a:endParaRPr>
                    </a:p>
                    <a:p>
                      <a:pPr algn="l">
                        <a:lnSpc>
                          <a:spcPct val="115000"/>
                        </a:lnSpc>
                        <a:spcAft>
                          <a:spcPts val="0"/>
                        </a:spcAft>
                      </a:pPr>
                      <a:r>
                        <a:rPr lang="ru-RU" sz="600" dirty="0" smtClean="0">
                          <a:effectLst/>
                          <a:latin typeface="Times New Roman"/>
                          <a:ea typeface="Calibri"/>
                          <a:cs typeface="Times New Roman"/>
                        </a:rPr>
                        <a:t>                   </a:t>
                      </a:r>
                      <a:r>
                        <a:rPr lang="ru-RU" sz="2800" dirty="0" smtClean="0">
                          <a:effectLst/>
                          <a:latin typeface="Times New Roman"/>
                          <a:ea typeface="Calibri"/>
                          <a:cs typeface="Times New Roman"/>
                        </a:rPr>
                        <a:t>о</a:t>
                      </a:r>
                    </a:p>
                    <a:p>
                      <a:pPr algn="l">
                        <a:lnSpc>
                          <a:spcPct val="115000"/>
                        </a:lnSpc>
                        <a:spcAft>
                          <a:spcPts val="0"/>
                        </a:spcAft>
                      </a:pP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endParaRPr lang="ru-RU" sz="600" dirty="0" smtClean="0">
                        <a:effectLst/>
                        <a:latin typeface="Times New Roman"/>
                        <a:ea typeface="Calibri"/>
                        <a:cs typeface="Times New Roman"/>
                      </a:endParaRPr>
                    </a:p>
                    <a:p>
                      <a:pPr algn="l">
                        <a:lnSpc>
                          <a:spcPct val="115000"/>
                        </a:lnSpc>
                        <a:spcAft>
                          <a:spcPts val="0"/>
                        </a:spcAft>
                      </a:pPr>
                      <a:r>
                        <a:rPr lang="ru-RU" sz="600" dirty="0" smtClean="0">
                          <a:effectLst/>
                          <a:latin typeface="Times New Roman"/>
                          <a:ea typeface="Calibri"/>
                          <a:cs typeface="Times New Roman"/>
                        </a:rPr>
                        <a:t>               </a:t>
                      </a:r>
                      <a:r>
                        <a:rPr lang="ru-RU" sz="2800" dirty="0" smtClean="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8690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90907716"/>
              </p:ext>
            </p:extLst>
          </p:nvPr>
        </p:nvGraphicFramePr>
        <p:xfrm>
          <a:off x="323528" y="476672"/>
          <a:ext cx="8424936" cy="5688630"/>
        </p:xfrm>
        <a:graphic>
          <a:graphicData uri="http://schemas.openxmlformats.org/drawingml/2006/table">
            <a:tbl>
              <a:tblPr firstRow="1" firstCol="1" bandRow="1"/>
              <a:tblGrid>
                <a:gridCol w="4962524"/>
                <a:gridCol w="3462412"/>
              </a:tblGrid>
              <a:tr h="505968">
                <a:tc>
                  <a:txBody>
                    <a:bodyPr/>
                    <a:lstStyle/>
                    <a:p>
                      <a:pPr algn="just">
                        <a:lnSpc>
                          <a:spcPct val="115000"/>
                        </a:lnSpc>
                        <a:spcAft>
                          <a:spcPts val="0"/>
                        </a:spcAft>
                      </a:pPr>
                      <a:r>
                        <a:rPr lang="ru-RU" sz="1400" b="1" dirty="0">
                          <a:solidFill>
                            <a:srgbClr val="000000"/>
                          </a:solidFill>
                          <a:effectLst/>
                          <a:latin typeface="Times New Roman"/>
                          <a:ea typeface="Times New Roman"/>
                          <a:cs typeface="Times New Roman"/>
                        </a:rPr>
                        <a:t>Текст с обособленными согласованными определениями</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b="1" dirty="0">
                          <a:solidFill>
                            <a:srgbClr val="000000"/>
                          </a:solidFill>
                          <a:effectLst/>
                          <a:latin typeface="Times New Roman"/>
                          <a:ea typeface="Times New Roman"/>
                          <a:cs typeface="Times New Roman"/>
                        </a:rPr>
                        <a:t>Текст без обособленных согласованных определений</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11">
                <a:tc>
                  <a:txBody>
                    <a:bodyPr/>
                    <a:lstStyle/>
                    <a:p>
                      <a:pPr algn="ctr">
                        <a:lnSpc>
                          <a:spcPct val="115000"/>
                        </a:lnSpc>
                        <a:spcAft>
                          <a:spcPts val="0"/>
                        </a:spcAft>
                      </a:pPr>
                      <a:r>
                        <a:rPr lang="ru-RU" sz="1400" dirty="0">
                          <a:solidFill>
                            <a:srgbClr val="000000"/>
                          </a:solidFill>
                          <a:effectLst/>
                          <a:latin typeface="Times New Roman"/>
                          <a:ea typeface="Times New Roman"/>
                          <a:cs typeface="Times New Roman"/>
                        </a:rPr>
                        <a:t>На реке</a:t>
                      </a:r>
                      <a:endParaRPr lang="ru-RU" sz="1400" dirty="0">
                        <a:effectLst/>
                        <a:latin typeface="Calibri"/>
                        <a:ea typeface="Calibri"/>
                        <a:cs typeface="Times New Roman"/>
                      </a:endParaRPr>
                    </a:p>
                    <a:p>
                      <a:pPr algn="just">
                        <a:lnSpc>
                          <a:spcPct val="115000"/>
                        </a:lnSpc>
                        <a:spcAft>
                          <a:spcPts val="0"/>
                        </a:spcAft>
                      </a:pPr>
                      <a:r>
                        <a:rPr lang="ru-RU" sz="1400" dirty="0">
                          <a:solidFill>
                            <a:srgbClr val="000000"/>
                          </a:solidFill>
                          <a:effectLst/>
                          <a:latin typeface="Times New Roman"/>
                          <a:ea typeface="Times New Roman"/>
                          <a:cs typeface="Times New Roman"/>
                        </a:rPr>
                        <a:t>(1)Тонкая вода отблёскивала солнцем, под водой сверкала галька. (2) Камни, </a:t>
                      </a:r>
                      <a:r>
                        <a:rPr lang="ru-RU" sz="1400" b="1" i="1" dirty="0">
                          <a:solidFill>
                            <a:srgbClr val="000000"/>
                          </a:solidFill>
                          <a:effectLst/>
                          <a:latin typeface="Times New Roman"/>
                          <a:ea typeface="Times New Roman"/>
                          <a:cs typeface="Times New Roman"/>
                        </a:rPr>
                        <a:t>белые и гладкие,</a:t>
                      </a:r>
                      <a:r>
                        <a:rPr lang="ru-RU" sz="1400" b="1" dirty="0">
                          <a:solidFill>
                            <a:srgbClr val="000000"/>
                          </a:solidFill>
                          <a:effectLst/>
                          <a:latin typeface="Times New Roman"/>
                          <a:ea typeface="Times New Roman"/>
                          <a:cs typeface="Times New Roman"/>
                        </a:rPr>
                        <a:t> </a:t>
                      </a:r>
                      <a:r>
                        <a:rPr lang="ru-RU" sz="1400" dirty="0">
                          <a:solidFill>
                            <a:srgbClr val="000000"/>
                          </a:solidFill>
                          <a:effectLst/>
                          <a:latin typeface="Times New Roman"/>
                          <a:ea typeface="Times New Roman"/>
                          <a:cs typeface="Times New Roman"/>
                        </a:rPr>
                        <a:t>резко и светло отражали солнце и жёлтый песок, обозначив былую ширь лесного ручья. (3) Отпотевший камыш в заводи был туг, маслянист, густо зелен. (4)Изредка между каменными кругляшами,</a:t>
                      </a:r>
                      <a:r>
                        <a:rPr lang="ru-RU" sz="1400" b="1" i="1" dirty="0">
                          <a:solidFill>
                            <a:srgbClr val="000000"/>
                          </a:solidFill>
                          <a:effectLst/>
                          <a:latin typeface="Times New Roman"/>
                          <a:ea typeface="Times New Roman"/>
                          <a:cs typeface="Times New Roman"/>
                        </a:rPr>
                        <a:t> устилавшими дно</a:t>
                      </a:r>
                      <a:r>
                        <a:rPr lang="ru-RU" sz="1400" dirty="0">
                          <a:solidFill>
                            <a:srgbClr val="000000"/>
                          </a:solidFill>
                          <a:effectLst/>
                          <a:latin typeface="Times New Roman"/>
                          <a:ea typeface="Times New Roman"/>
                          <a:cs typeface="Times New Roman"/>
                        </a:rPr>
                        <a:t>, проскальзывал тёмным телом вьюн. (5) Лишь одни вётлы,</a:t>
                      </a:r>
                      <a:r>
                        <a:rPr lang="ru-RU" sz="1400" b="1" i="1" dirty="0">
                          <a:solidFill>
                            <a:srgbClr val="000000"/>
                          </a:solidFill>
                          <a:effectLst/>
                          <a:latin typeface="Times New Roman"/>
                          <a:ea typeface="Times New Roman"/>
                          <a:cs typeface="Times New Roman"/>
                        </a:rPr>
                        <a:t> тяжело нависшие с берега, </a:t>
                      </a:r>
                      <a:r>
                        <a:rPr lang="ru-RU" sz="1400" dirty="0">
                          <a:solidFill>
                            <a:srgbClr val="000000"/>
                          </a:solidFill>
                          <a:effectLst/>
                          <a:latin typeface="Times New Roman"/>
                          <a:ea typeface="Times New Roman"/>
                          <a:cs typeface="Times New Roman"/>
                        </a:rPr>
                        <a:t>сопротивлялись пожарной силе солнца. (6)В их густой листве, </a:t>
                      </a:r>
                      <a:r>
                        <a:rPr lang="ru-RU" sz="1400" b="1" i="1" dirty="0">
                          <a:solidFill>
                            <a:srgbClr val="000000"/>
                          </a:solidFill>
                          <a:effectLst/>
                          <a:latin typeface="Times New Roman"/>
                          <a:ea typeface="Times New Roman"/>
                          <a:cs typeface="Times New Roman"/>
                        </a:rPr>
                        <a:t>издали почти чёрной,</a:t>
                      </a:r>
                      <a:r>
                        <a:rPr lang="ru-RU" sz="1400" dirty="0">
                          <a:solidFill>
                            <a:srgbClr val="000000"/>
                          </a:solidFill>
                          <a:effectLst/>
                          <a:latin typeface="Times New Roman"/>
                          <a:ea typeface="Times New Roman"/>
                          <a:cs typeface="Times New Roman"/>
                        </a:rPr>
                        <a:t> гасли яркие тучи. (7)Пела горлинка. (8)Свою песенку, </a:t>
                      </a:r>
                      <a:r>
                        <a:rPr lang="ru-RU" sz="1400" b="1" i="1" dirty="0">
                          <a:solidFill>
                            <a:srgbClr val="000000"/>
                          </a:solidFill>
                          <a:effectLst/>
                          <a:latin typeface="Times New Roman"/>
                          <a:ea typeface="Times New Roman"/>
                          <a:cs typeface="Times New Roman"/>
                        </a:rPr>
                        <a:t>тонкую и нежную,</a:t>
                      </a:r>
                      <a:r>
                        <a:rPr lang="ru-RU" sz="1400" dirty="0">
                          <a:solidFill>
                            <a:srgbClr val="000000"/>
                          </a:solidFill>
                          <a:effectLst/>
                          <a:latin typeface="Times New Roman"/>
                          <a:ea typeface="Times New Roman"/>
                          <a:cs typeface="Times New Roman"/>
                        </a:rPr>
                        <a:t> она прерывала вдруг резким пронзительным вскриком.</a:t>
                      </a:r>
                      <a:endParaRPr lang="ru-RU" sz="1400" dirty="0">
                        <a:effectLst/>
                        <a:latin typeface="Calibri"/>
                        <a:ea typeface="Calibri"/>
                        <a:cs typeface="Times New Roman"/>
                      </a:endParaRPr>
                    </a:p>
                    <a:p>
                      <a:pPr algn="r">
                        <a:lnSpc>
                          <a:spcPct val="115000"/>
                        </a:lnSpc>
                        <a:spcAft>
                          <a:spcPts val="0"/>
                        </a:spcAft>
                      </a:pPr>
                      <a:r>
                        <a:rPr lang="ru-RU" sz="1400" dirty="0">
                          <a:solidFill>
                            <a:srgbClr val="000000"/>
                          </a:solidFill>
                          <a:effectLst/>
                          <a:latin typeface="Times New Roman"/>
                          <a:ea typeface="Times New Roman"/>
                          <a:cs typeface="Times New Roman"/>
                        </a:rPr>
                        <a:t>(По Ю. М. Нагибину</a:t>
                      </a:r>
                      <a:r>
                        <a:rPr lang="ru-RU" sz="700" dirty="0">
                          <a:solidFill>
                            <a:srgbClr val="000000"/>
                          </a:solidFill>
                          <a:effectLst/>
                          <a:latin typeface="Times New Roman"/>
                          <a:ea typeface="Times New Roman"/>
                          <a:cs typeface="Times New Roman"/>
                        </a:rPr>
                        <a:t>)</a:t>
                      </a:r>
                      <a:endParaRPr lang="ru-RU" sz="7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700" dirty="0">
                          <a:solidFill>
                            <a:srgbClr val="000000"/>
                          </a:solidFill>
                          <a:effectLst/>
                          <a:latin typeface="Times New Roman"/>
                          <a:ea typeface="Times New Roman"/>
                          <a:cs typeface="Times New Roman"/>
                        </a:rPr>
                        <a:t>(</a:t>
                      </a:r>
                      <a:r>
                        <a:rPr lang="ru-RU" sz="1400" dirty="0">
                          <a:solidFill>
                            <a:srgbClr val="000000"/>
                          </a:solidFill>
                          <a:effectLst/>
                          <a:latin typeface="Times New Roman"/>
                          <a:ea typeface="Times New Roman"/>
                          <a:cs typeface="Times New Roman"/>
                        </a:rPr>
                        <a:t>1)Тонкая вода отблёскивала солнцем, под водой сверкала галька, (2)Камни резко и светло отражали солнце и жёлтый песок, обозначив былую ширь лесного ручья. (3)Отпотевший камыш в заводи был ту, маслянист, густо зелен. (4)Изредка между каменными кругляшами проскальзывал тёмным телом вьюн. (5)Лишь одни вётлы сопротивлялись пожарной силе природы. (6)В их густой листве гасли яркие тучи. (7)Пела горлинка. (8)Свою песенку она прерывала вдруг резким пронзительным вскриком.</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8451">
                <a:tc>
                  <a:txBody>
                    <a:bodyPr/>
                    <a:lstStyle/>
                    <a:p>
                      <a:pPr algn="just">
                        <a:lnSpc>
                          <a:spcPct val="115000"/>
                        </a:lnSpc>
                        <a:spcAft>
                          <a:spcPts val="0"/>
                        </a:spcAft>
                      </a:pPr>
                      <a:r>
                        <a:rPr lang="ru-RU" sz="1400" b="1" dirty="0">
                          <a:solidFill>
                            <a:srgbClr val="000000"/>
                          </a:solidFill>
                          <a:effectLst/>
                          <a:latin typeface="Times New Roman"/>
                          <a:ea typeface="Times New Roman"/>
                          <a:cs typeface="Times New Roman"/>
                        </a:rPr>
                        <a:t>Сравните тексты</a:t>
                      </a:r>
                      <a:r>
                        <a:rPr lang="ru-RU" sz="1400" dirty="0">
                          <a:solidFill>
                            <a:srgbClr val="000000"/>
                          </a:solidFill>
                          <a:effectLst/>
                          <a:latin typeface="Times New Roman"/>
                          <a:ea typeface="Times New Roman"/>
                          <a:cs typeface="Times New Roman"/>
                        </a:rPr>
                        <a:t>.</a:t>
                      </a:r>
                      <a:endParaRPr lang="ru-RU" sz="1400" dirty="0">
                        <a:effectLst/>
                        <a:latin typeface="Calibri"/>
                        <a:ea typeface="Calibri"/>
                        <a:cs typeface="Times New Roman"/>
                      </a:endParaRPr>
                    </a:p>
                    <a:p>
                      <a:pPr algn="just">
                        <a:lnSpc>
                          <a:spcPct val="115000"/>
                        </a:lnSpc>
                        <a:spcAft>
                          <a:spcPts val="0"/>
                        </a:spcAft>
                      </a:pPr>
                      <a:r>
                        <a:rPr lang="ru-RU" sz="1400" baseline="0" dirty="0" smtClean="0">
                          <a:solidFill>
                            <a:srgbClr val="000000"/>
                          </a:solidFill>
                          <a:effectLst/>
                          <a:latin typeface="Times New Roman"/>
                          <a:ea typeface="Times New Roman"/>
                          <a:cs typeface="Times New Roman"/>
                        </a:rPr>
                        <a:t> </a:t>
                      </a:r>
                      <a:r>
                        <a:rPr lang="ru-RU" sz="1400" dirty="0" smtClean="0">
                          <a:solidFill>
                            <a:srgbClr val="000000"/>
                          </a:solidFill>
                          <a:effectLst/>
                          <a:latin typeface="Times New Roman"/>
                          <a:ea typeface="Times New Roman"/>
                          <a:cs typeface="Times New Roman"/>
                        </a:rPr>
                        <a:t> Сравните</a:t>
                      </a:r>
                      <a:r>
                        <a:rPr lang="ru-RU" sz="1400" baseline="0" dirty="0" smtClean="0">
                          <a:solidFill>
                            <a:srgbClr val="000000"/>
                          </a:solidFill>
                          <a:effectLst/>
                          <a:latin typeface="Times New Roman"/>
                          <a:ea typeface="Times New Roman"/>
                          <a:cs typeface="Times New Roman"/>
                        </a:rPr>
                        <a:t> два текста. </a:t>
                      </a:r>
                      <a:r>
                        <a:rPr lang="ru-RU" sz="1400" dirty="0" smtClean="0">
                          <a:solidFill>
                            <a:srgbClr val="000000"/>
                          </a:solidFill>
                          <a:effectLst/>
                          <a:latin typeface="Times New Roman"/>
                          <a:ea typeface="Times New Roman"/>
                          <a:cs typeface="Times New Roman"/>
                        </a:rPr>
                        <a:t>Какова </a:t>
                      </a:r>
                      <a:r>
                        <a:rPr lang="ru-RU" sz="1400" dirty="0">
                          <a:solidFill>
                            <a:srgbClr val="000000"/>
                          </a:solidFill>
                          <a:effectLst/>
                          <a:latin typeface="Times New Roman"/>
                          <a:ea typeface="Times New Roman"/>
                          <a:cs typeface="Times New Roman"/>
                        </a:rPr>
                        <a:t>роль обособленных согласованных </a:t>
                      </a:r>
                      <a:r>
                        <a:rPr lang="ru-RU" sz="1400" dirty="0" smtClean="0">
                          <a:solidFill>
                            <a:srgbClr val="000000"/>
                          </a:solidFill>
                          <a:effectLst/>
                          <a:latin typeface="Times New Roman"/>
                          <a:ea typeface="Times New Roman"/>
                          <a:cs typeface="Times New Roman"/>
                        </a:rPr>
                        <a:t>определений? Ответ запишите в колонке</a:t>
                      </a:r>
                      <a:r>
                        <a:rPr lang="ru-RU" sz="1400" baseline="0" dirty="0" smtClean="0">
                          <a:solidFill>
                            <a:srgbClr val="000000"/>
                          </a:solidFill>
                          <a:effectLst/>
                          <a:latin typeface="Times New Roman"/>
                          <a:ea typeface="Times New Roman"/>
                          <a:cs typeface="Times New Roman"/>
                        </a:rPr>
                        <a:t> справа.</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700" dirty="0">
                          <a:solidFill>
                            <a:srgbClr val="000000"/>
                          </a:solidFill>
                          <a:effectLst/>
                          <a:latin typeface="Times New Roman"/>
                          <a:ea typeface="Times New Roman"/>
                          <a:cs typeface="Times New Roman"/>
                        </a:rPr>
                        <a:t>    </a:t>
                      </a:r>
                      <a:endParaRPr lang="ru-RU" sz="1400" dirty="0">
                        <a:effectLst/>
                        <a:latin typeface="Calibri"/>
                        <a:ea typeface="Calibri"/>
                        <a:cs typeface="Times New Roman"/>
                      </a:endParaRPr>
                    </a:p>
                    <a:p>
                      <a:pPr algn="just">
                        <a:lnSpc>
                          <a:spcPct val="115000"/>
                        </a:lnSpc>
                        <a:spcAft>
                          <a:spcPts val="0"/>
                        </a:spcAft>
                      </a:pPr>
                      <a:r>
                        <a:rPr lang="ru-RU" sz="1400" dirty="0">
                          <a:solidFill>
                            <a:srgbClr val="000000"/>
                          </a:solidFill>
                          <a:effectLst/>
                          <a:latin typeface="Times New Roman"/>
                          <a:ea typeface="Times New Roman"/>
                          <a:cs typeface="Times New Roman"/>
                        </a:rPr>
                        <a:t>     </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634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323529" y="332656"/>
            <a:ext cx="2088232" cy="6048672"/>
          </a:xfrm>
        </p:spPr>
        <p:txBody>
          <a:bodyPr>
            <a:normAutofit/>
          </a:bodyPr>
          <a:lstStyle/>
          <a:p>
            <a:pPr marL="0" indent="0">
              <a:buNone/>
            </a:pPr>
            <a:r>
              <a:rPr lang="ru-RU" sz="1400" b="1" dirty="0" smtClean="0">
                <a:latin typeface="Calibri" pitchFamily="34" charset="0"/>
                <a:cs typeface="Calibri" pitchFamily="34" charset="0"/>
              </a:rPr>
              <a:t>Задание 5.</a:t>
            </a:r>
            <a:endParaRPr lang="ru-RU" sz="1400" b="1" dirty="0" smtClean="0">
              <a:latin typeface="Calibri" pitchFamily="34" charset="0"/>
              <a:cs typeface="Calibri" pitchFamily="34" charset="0"/>
            </a:endParaRPr>
          </a:p>
          <a:p>
            <a:pPr marL="0" indent="0">
              <a:buNone/>
            </a:pPr>
            <a:r>
              <a:rPr lang="ru-RU" sz="1400" dirty="0" smtClean="0">
                <a:latin typeface="Times New Roman" pitchFamily="18" charset="0"/>
                <a:cs typeface="Times New Roman" pitchFamily="18" charset="0"/>
              </a:rPr>
              <a:t>Пригласите гостей на открытие нового кафе.</a:t>
            </a:r>
          </a:p>
          <a:p>
            <a:pPr marL="0" indent="0">
              <a:buNone/>
            </a:pPr>
            <a:r>
              <a:rPr lang="ru-RU" sz="1400" dirty="0" smtClean="0">
                <a:latin typeface="Times New Roman" pitchFamily="18" charset="0"/>
                <a:cs typeface="Times New Roman" pitchFamily="18" charset="0"/>
              </a:rPr>
              <a:t>Постарайтесь заинтересовать описанием интерьера помещения. При описании используйте предложения с обособленными членами.</a:t>
            </a:r>
            <a:endParaRPr lang="ru-RU" sz="1400" dirty="0">
              <a:latin typeface="Times New Roman" pitchFamily="18" charset="0"/>
              <a:cs typeface="Times New Roman" pitchFamily="18" charset="0"/>
            </a:endParaRPr>
          </a:p>
        </p:txBody>
      </p:sp>
      <p:pic>
        <p:nvPicPr>
          <p:cNvPr id="6" name="Объект 5" descr="http://zelenostrov.ru/d/459725/d/7_0.jpg"/>
          <p:cNvPicPr>
            <a:picLocks noGrp="1"/>
          </p:cNvPicPr>
          <p:nvPr>
            <p:ph sz="quarter" idx="14"/>
          </p:nvPr>
        </p:nvPicPr>
        <p:blipFill>
          <a:blip r:embed="rId2" cstate="print"/>
          <a:srcRect/>
          <a:stretch>
            <a:fillRect/>
          </a:stretch>
        </p:blipFill>
        <p:spPr bwMode="auto">
          <a:xfrm>
            <a:off x="2267744" y="332656"/>
            <a:ext cx="6552728" cy="6192688"/>
          </a:xfrm>
          <a:prstGeom prst="rect">
            <a:avLst/>
          </a:prstGeom>
          <a:noFill/>
          <a:ln w="9525">
            <a:noFill/>
            <a:miter lim="800000"/>
            <a:headEnd/>
            <a:tailEnd/>
          </a:ln>
        </p:spPr>
      </p:pic>
    </p:spTree>
    <p:extLst>
      <p:ext uri="{BB962C8B-B14F-4D97-AF65-F5344CB8AC3E}">
        <p14:creationId xmlns:p14="http://schemas.microsoft.com/office/powerpoint/2010/main" val="3063496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674</TotalTime>
  <Words>791</Words>
  <Application>Microsoft Office PowerPoint</Application>
  <PresentationFormat>Экран (4:3)</PresentationFormat>
  <Paragraphs>146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Волна</vt:lpstr>
      <vt:lpstr>Презентация PowerPoint</vt:lpstr>
      <vt:lpstr>Презентация PowerPoint</vt:lpstr>
      <vt:lpstr>Презентация PowerPoint</vt:lpstr>
      <vt:lpstr>Презентация PowerPoint</vt:lpstr>
      <vt:lpstr>ЗАПОЛНИ ПРОПУСКИ</vt:lpstr>
      <vt:lpstr>Дайте обоснование постановке знаков препинания в данных предложениях</vt:lpstr>
      <vt:lpstr>Презентация PowerPoint</vt:lpstr>
      <vt:lpstr>Презентация PowerPoint</vt:lpstr>
      <vt:lpstr>Презентация PowerPoint</vt:lpstr>
      <vt:lpstr> Прямая речь – это речь какого –либо лица, передаваемая от его имени. Состоит из двух частей: слов автора и непосредственно прямой речи. Поэтому в прямой речи воспроизводятся все особенности языка говорящего – грамматические, лексические, интонационные, стилистические.    </vt:lpstr>
      <vt:lpstr>Возьмите интервью у своего одноклассника о правилах общения в соц. сетях. В диалоге используйте предложения с прямой и косвенной речью.</vt:lpstr>
      <vt:lpstr>Презентация PowerPoint</vt:lpstr>
      <vt:lpstr>Презентация PowerPoint</vt:lpstr>
      <vt:lpstr>Презентация PowerPoint</vt:lpstr>
      <vt:lpstr>  Динамика результатов обучающихся по направлению  «Читательская грамотность»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49</cp:revision>
  <dcterms:created xsi:type="dcterms:W3CDTF">2022-03-09T15:25:15Z</dcterms:created>
  <dcterms:modified xsi:type="dcterms:W3CDTF">2022-10-10T14:12:43Z</dcterms:modified>
</cp:coreProperties>
</file>