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15" r:id="rId3"/>
    <p:sldId id="414" r:id="rId4"/>
    <p:sldId id="416" r:id="rId5"/>
    <p:sldId id="417" r:id="rId6"/>
    <p:sldId id="418" r:id="rId7"/>
    <p:sldId id="419" r:id="rId8"/>
    <p:sldId id="350" r:id="rId9"/>
    <p:sldId id="349" r:id="rId10"/>
    <p:sldId id="352" r:id="rId11"/>
    <p:sldId id="360" r:id="rId12"/>
    <p:sldId id="364" r:id="rId13"/>
    <p:sldId id="362" r:id="rId14"/>
    <p:sldId id="366" r:id="rId15"/>
    <p:sldId id="367" r:id="rId16"/>
    <p:sldId id="368" r:id="rId17"/>
    <p:sldId id="370" r:id="rId18"/>
    <p:sldId id="369" r:id="rId19"/>
    <p:sldId id="371" r:id="rId20"/>
    <p:sldId id="372" r:id="rId21"/>
    <p:sldId id="376" r:id="rId22"/>
    <p:sldId id="377" r:id="rId23"/>
    <p:sldId id="378" r:id="rId24"/>
    <p:sldId id="373" r:id="rId25"/>
    <p:sldId id="374" r:id="rId26"/>
    <p:sldId id="375"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258" r:id="rId6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43D3A"/>
    <a:srgbClr val="1DAE12"/>
    <a:srgbClr val="A95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09FB645-9E5D-40C5-9FF7-B91208088556}" type="datetime1">
              <a:rPr lang="ru-RU"/>
              <a:pPr>
                <a:defRPr/>
              </a:pPr>
              <a:t>12.02.2022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422CF3-92E8-44D3-9FDD-E45C0A41B289}" type="slidenum">
              <a:rPr lang="ru-RU"/>
              <a:pPr>
                <a:defRPr/>
              </a:pPr>
              <a:t>‹#›</a:t>
            </a:fld>
            <a:endParaRPr lang="ru-RU"/>
          </a:p>
        </p:txBody>
      </p:sp>
    </p:spTree>
    <p:extLst>
      <p:ext uri="{BB962C8B-B14F-4D97-AF65-F5344CB8AC3E}">
        <p14:creationId xmlns:p14="http://schemas.microsoft.com/office/powerpoint/2010/main" val="314269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2901BA3-0D3E-4EB0-BAD0-8A33C1FA9978}" type="datetime1">
              <a:rPr lang="ru-RU"/>
              <a:pPr>
                <a:defRPr/>
              </a:pPr>
              <a:t>12.02.2022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C62F28-AF53-40E7-B08A-3B08F00BFC94}" type="slidenum">
              <a:rPr lang="ru-RU"/>
              <a:pPr>
                <a:defRPr/>
              </a:pPr>
              <a:t>‹#›</a:t>
            </a:fld>
            <a:endParaRPr lang="ru-RU"/>
          </a:p>
        </p:txBody>
      </p:sp>
    </p:spTree>
    <p:extLst>
      <p:ext uri="{BB962C8B-B14F-4D97-AF65-F5344CB8AC3E}">
        <p14:creationId xmlns:p14="http://schemas.microsoft.com/office/powerpoint/2010/main" val="178725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DCC36A4-B421-498D-9489-68C52321D2C0}" type="datetime1">
              <a:rPr lang="ru-RU"/>
              <a:pPr>
                <a:defRPr/>
              </a:pPr>
              <a:t>12.02.2022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89BD86-8CCF-4980-9F39-99614697AA8A}" type="slidenum">
              <a:rPr lang="ru-RU"/>
              <a:pPr>
                <a:defRPr/>
              </a:pPr>
              <a:t>‹#›</a:t>
            </a:fld>
            <a:endParaRPr lang="ru-RU"/>
          </a:p>
        </p:txBody>
      </p:sp>
    </p:spTree>
    <p:extLst>
      <p:ext uri="{BB962C8B-B14F-4D97-AF65-F5344CB8AC3E}">
        <p14:creationId xmlns:p14="http://schemas.microsoft.com/office/powerpoint/2010/main" val="288642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2AB9F276-E67B-4ECE-B3D7-F63B947F8767}" type="datetime1">
              <a:rPr lang="ru-RU"/>
              <a:pPr>
                <a:defRPr/>
              </a:pPr>
              <a:t>12.02.2022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0BA39E-B6A5-4B42-BC47-6CF57D231BE4}" type="slidenum">
              <a:rPr lang="ru-RU"/>
              <a:pPr>
                <a:defRPr/>
              </a:pPr>
              <a:t>‹#›</a:t>
            </a:fld>
            <a:endParaRPr lang="ru-RU"/>
          </a:p>
        </p:txBody>
      </p:sp>
    </p:spTree>
    <p:extLst>
      <p:ext uri="{BB962C8B-B14F-4D97-AF65-F5344CB8AC3E}">
        <p14:creationId xmlns:p14="http://schemas.microsoft.com/office/powerpoint/2010/main" val="253006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CD31A90-C677-4251-B06A-657A67CA1DEC}" type="datetime1">
              <a:rPr lang="ru-RU"/>
              <a:pPr>
                <a:defRPr/>
              </a:pPr>
              <a:t>12.02.2022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6631BF-06DB-4F81-ABE5-FAB4FF3E686C}" type="slidenum">
              <a:rPr lang="ru-RU"/>
              <a:pPr>
                <a:defRPr/>
              </a:pPr>
              <a:t>‹#›</a:t>
            </a:fld>
            <a:endParaRPr lang="ru-RU"/>
          </a:p>
        </p:txBody>
      </p:sp>
    </p:spTree>
    <p:extLst>
      <p:ext uri="{BB962C8B-B14F-4D97-AF65-F5344CB8AC3E}">
        <p14:creationId xmlns:p14="http://schemas.microsoft.com/office/powerpoint/2010/main" val="21256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958E5A9-2537-436C-94B0-957D88D7CAED}" type="datetime1">
              <a:rPr lang="ru-RU"/>
              <a:pPr>
                <a:defRPr/>
              </a:pPr>
              <a:t>12.02.2022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BDB70B-A711-4BFB-ACFB-F3D5B353073B}" type="slidenum">
              <a:rPr lang="ru-RU"/>
              <a:pPr>
                <a:defRPr/>
              </a:pPr>
              <a:t>‹#›</a:t>
            </a:fld>
            <a:endParaRPr lang="ru-RU"/>
          </a:p>
        </p:txBody>
      </p:sp>
    </p:spTree>
    <p:extLst>
      <p:ext uri="{BB962C8B-B14F-4D97-AF65-F5344CB8AC3E}">
        <p14:creationId xmlns:p14="http://schemas.microsoft.com/office/powerpoint/2010/main" val="59051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2920F09D-5F1F-4EEB-BE4B-8A0EB3EE1668}" type="datetime1">
              <a:rPr lang="ru-RU"/>
              <a:pPr>
                <a:defRPr/>
              </a:pPr>
              <a:t>12.02.2022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2A7B07F-BD3D-4F7E-A275-DE22CAEA10AF}" type="slidenum">
              <a:rPr lang="ru-RU"/>
              <a:pPr>
                <a:defRPr/>
              </a:pPr>
              <a:t>‹#›</a:t>
            </a:fld>
            <a:endParaRPr lang="ru-RU"/>
          </a:p>
        </p:txBody>
      </p:sp>
    </p:spTree>
    <p:extLst>
      <p:ext uri="{BB962C8B-B14F-4D97-AF65-F5344CB8AC3E}">
        <p14:creationId xmlns:p14="http://schemas.microsoft.com/office/powerpoint/2010/main" val="205651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2A504285-C5AB-4F78-96DD-C6E53E980FF2}" type="datetime1">
              <a:rPr lang="ru-RU"/>
              <a:pPr>
                <a:defRPr/>
              </a:pPr>
              <a:t>12.02.2022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9E4D716-090F-4603-A3A1-D2555ADC7455}" type="slidenum">
              <a:rPr lang="ru-RU"/>
              <a:pPr>
                <a:defRPr/>
              </a:pPr>
              <a:t>‹#›</a:t>
            </a:fld>
            <a:endParaRPr lang="ru-RU"/>
          </a:p>
        </p:txBody>
      </p:sp>
    </p:spTree>
    <p:extLst>
      <p:ext uri="{BB962C8B-B14F-4D97-AF65-F5344CB8AC3E}">
        <p14:creationId xmlns:p14="http://schemas.microsoft.com/office/powerpoint/2010/main" val="48254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2AE38E56-FF76-49BE-B730-59341108FB03}" type="datetime1">
              <a:rPr lang="ru-RU"/>
              <a:pPr>
                <a:defRPr/>
              </a:pPr>
              <a:t>12.02.2022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CD79EDC-330A-437A-9E84-F16978DA9445}" type="slidenum">
              <a:rPr lang="ru-RU"/>
              <a:pPr>
                <a:defRPr/>
              </a:pPr>
              <a:t>‹#›</a:t>
            </a:fld>
            <a:endParaRPr lang="ru-RU"/>
          </a:p>
        </p:txBody>
      </p:sp>
    </p:spTree>
    <p:extLst>
      <p:ext uri="{BB962C8B-B14F-4D97-AF65-F5344CB8AC3E}">
        <p14:creationId xmlns:p14="http://schemas.microsoft.com/office/powerpoint/2010/main" val="332286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22F2E15-0F15-405D-94E4-25314FDF6565}" type="datetime1">
              <a:rPr lang="ru-RU"/>
              <a:pPr>
                <a:defRPr/>
              </a:pPr>
              <a:t>12.02.2022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214697D-DA89-4584-BAF4-925B357099AA}" type="slidenum">
              <a:rPr lang="ru-RU"/>
              <a:pPr>
                <a:defRPr/>
              </a:pPr>
              <a:t>‹#›</a:t>
            </a:fld>
            <a:endParaRPr lang="ru-RU"/>
          </a:p>
        </p:txBody>
      </p:sp>
    </p:spTree>
    <p:extLst>
      <p:ext uri="{BB962C8B-B14F-4D97-AF65-F5344CB8AC3E}">
        <p14:creationId xmlns:p14="http://schemas.microsoft.com/office/powerpoint/2010/main" val="39324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CB5D083-6F56-49B2-9BF7-6A4AB2F3F6AA}" type="datetime1">
              <a:rPr lang="ru-RU"/>
              <a:pPr>
                <a:defRPr/>
              </a:pPr>
              <a:t>12.02.2022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48B915-8CBC-4BAF-8960-CAABA74141E4}" type="slidenum">
              <a:rPr lang="ru-RU"/>
              <a:pPr>
                <a:defRPr/>
              </a:pPr>
              <a:t>‹#›</a:t>
            </a:fld>
            <a:endParaRPr lang="ru-RU"/>
          </a:p>
        </p:txBody>
      </p:sp>
    </p:spTree>
    <p:extLst>
      <p:ext uri="{BB962C8B-B14F-4D97-AF65-F5344CB8AC3E}">
        <p14:creationId xmlns:p14="http://schemas.microsoft.com/office/powerpoint/2010/main" val="89856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7ADD457-E63C-47F2-9AAF-10746F26D9AA}" type="datetime1">
              <a:rPr lang="ru-RU"/>
              <a:pPr>
                <a:defRPr/>
              </a:pPr>
              <a:t>12.02.2022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16BF98-49B6-4EAD-9351-91831075F060}" type="slidenum">
              <a:rPr lang="ru-RU"/>
              <a:pPr>
                <a:defRPr/>
              </a:pPr>
              <a:t>‹#›</a:t>
            </a:fld>
            <a:endParaRPr lang="ru-RU"/>
          </a:p>
        </p:txBody>
      </p:sp>
    </p:spTree>
    <p:extLst>
      <p:ext uri="{BB962C8B-B14F-4D97-AF65-F5344CB8AC3E}">
        <p14:creationId xmlns:p14="http://schemas.microsoft.com/office/powerpoint/2010/main" val="94721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846749-7675-4B40-8B9D-C0F8FF760326}" type="datetime1">
              <a:rPr lang="ru-RU"/>
              <a:pPr>
                <a:defRPr/>
              </a:pPr>
              <a:t>12.02.2022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F2F8C1-D5A2-413B-84C8-11D2B39CEC1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Documents and Settings\Aida\Рабочий стол\текстуры и фоны, клипарты\idpenc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93082">
            <a:off x="5676900" y="1587500"/>
            <a:ext cx="259873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H:\Documents and Settings\Aida\Рабочий стол\текстуры и фоны, клипарты\новеньки картинки\pencil rolling 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1676400"/>
            <a:ext cx="26971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1"/>
          <p:cNvSpPr>
            <a:spLocks/>
          </p:cNvSpPr>
          <p:nvPr/>
        </p:nvSpPr>
        <p:spPr bwMode="auto">
          <a:xfrm>
            <a:off x="1319809" y="1136488"/>
            <a:ext cx="612068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ru-RU" sz="2400" b="1" dirty="0">
              <a:latin typeface="Century Schoolbook" pitchFamily="18" charset="0"/>
            </a:endParaRPr>
          </a:p>
          <a:p>
            <a:pPr algn="ctr" eaLnBrk="0" hangingPunct="0"/>
            <a:endParaRPr lang="ru-RU" sz="2400" b="1" dirty="0">
              <a:latin typeface="Century Schoolbook" pitchFamily="18" charset="0"/>
            </a:endParaRPr>
          </a:p>
        </p:txBody>
      </p:sp>
      <p:sp>
        <p:nvSpPr>
          <p:cNvPr id="5" name="Прямоугольник 4"/>
          <p:cNvSpPr/>
          <p:nvPr/>
        </p:nvSpPr>
        <p:spPr>
          <a:xfrm>
            <a:off x="5364088" y="4869160"/>
            <a:ext cx="3539134" cy="1015663"/>
          </a:xfrm>
          <a:prstGeom prst="rect">
            <a:avLst/>
          </a:prstGeom>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eaLnBrk="1" fontAlgn="auto" hangingPunct="1">
              <a:spcBef>
                <a:spcPts val="0"/>
              </a:spcBef>
              <a:spcAft>
                <a:spcPts val="0"/>
              </a:spcAft>
              <a:defRPr/>
            </a:pPr>
            <a:r>
              <a:rPr lang="ru-RU" sz="2000" b="1" dirty="0">
                <a:latin typeface="Times New Roman" pitchFamily="18" charset="0"/>
                <a:cs typeface="Times New Roman" pitchFamily="18" charset="0"/>
              </a:rPr>
              <a:t>Составитель: </a:t>
            </a:r>
          </a:p>
          <a:p>
            <a:pPr eaLnBrk="1" fontAlgn="auto" hangingPunct="1">
              <a:spcBef>
                <a:spcPts val="0"/>
              </a:spcBef>
              <a:spcAft>
                <a:spcPts val="0"/>
              </a:spcAft>
              <a:defRPr/>
            </a:pPr>
            <a:r>
              <a:rPr lang="ru-RU" sz="2000" b="1" dirty="0">
                <a:latin typeface="Times New Roman" pitchFamily="18" charset="0"/>
                <a:cs typeface="Times New Roman" pitchFamily="18" charset="0"/>
              </a:rPr>
              <a:t>Л.Д. Урванцева, </a:t>
            </a:r>
          </a:p>
          <a:p>
            <a:pPr eaLnBrk="1" fontAlgn="auto" hangingPunct="1">
              <a:spcBef>
                <a:spcPts val="0"/>
              </a:spcBef>
              <a:spcAft>
                <a:spcPts val="0"/>
              </a:spcAft>
              <a:defRPr/>
            </a:pPr>
            <a:r>
              <a:rPr lang="ru-RU" sz="2000" b="1" dirty="0">
                <a:latin typeface="Times New Roman" pitchFamily="18" charset="0"/>
                <a:cs typeface="Times New Roman" pitchFamily="18" charset="0"/>
              </a:rPr>
              <a:t>методист </a:t>
            </a:r>
            <a:r>
              <a:rPr lang="ru-RU" sz="2000" b="1" dirty="0" err="1">
                <a:latin typeface="Times New Roman" pitchFamily="18" charset="0"/>
                <a:cs typeface="Times New Roman" pitchFamily="18" charset="0"/>
              </a:rPr>
              <a:t>КРИПКиПРО</a:t>
            </a:r>
            <a:endParaRPr lang="ru-RU" sz="2000" b="1" dirty="0">
              <a:latin typeface="Times New Roman" pitchFamily="18" charset="0"/>
              <a:cs typeface="Times New Roman" pitchFamily="18" charset="0"/>
            </a:endParaRPr>
          </a:p>
        </p:txBody>
      </p:sp>
      <p:sp>
        <p:nvSpPr>
          <p:cNvPr id="2" name="Прямоугольник 1"/>
          <p:cNvSpPr/>
          <p:nvPr/>
        </p:nvSpPr>
        <p:spPr>
          <a:xfrm>
            <a:off x="899592" y="2192417"/>
            <a:ext cx="7776864" cy="1200329"/>
          </a:xfrm>
          <a:prstGeom prst="rect">
            <a:avLst/>
          </a:prstGeom>
        </p:spPr>
        <p:txBody>
          <a:bodyPr wrap="square">
            <a:spAutoFit/>
          </a:bodyPr>
          <a:lstStyle/>
          <a:p>
            <a:pPr algn="ctr"/>
            <a:r>
              <a:rPr lang="ru-RU" sz="3600" b="1" i="1" dirty="0">
                <a:solidFill>
                  <a:srgbClr val="000000"/>
                </a:solidFill>
                <a:latin typeface="Georgia"/>
                <a:ea typeface="SimSun"/>
                <a:cs typeface="Times New Roman"/>
              </a:rPr>
              <a:t>Естественно-научная грамотность</a:t>
            </a:r>
            <a:endParaRPr lang="ru-RU"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648072"/>
          </a:xfrm>
        </p:spPr>
        <p:txBody>
          <a:bodyPr/>
          <a:lstStyle/>
          <a:p>
            <a:r>
              <a:rPr lang="ru-RU" sz="3600" b="1" dirty="0">
                <a:solidFill>
                  <a:srgbClr val="FFFF00"/>
                </a:solidFill>
              </a:rPr>
              <a:t>Структура измерительных материалов </a:t>
            </a:r>
            <a:r>
              <a:rPr lang="en-US" sz="3600" b="1" dirty="0">
                <a:solidFill>
                  <a:srgbClr val="FFFF00"/>
                </a:solidFill>
              </a:rPr>
              <a:t>PISA</a:t>
            </a:r>
          </a:p>
        </p:txBody>
      </p:sp>
      <p:pic>
        <p:nvPicPr>
          <p:cNvPr id="5" name="Объект 4"/>
          <p:cNvPicPr>
            <a:picLocks noGrp="1" noChangeAspect="1"/>
          </p:cNvPicPr>
          <p:nvPr>
            <p:ph idx="1"/>
          </p:nvPr>
        </p:nvPicPr>
        <p:blipFill>
          <a:blip r:embed="rId2"/>
          <a:stretch>
            <a:fillRect/>
          </a:stretch>
        </p:blipFill>
        <p:spPr>
          <a:xfrm>
            <a:off x="560590" y="1125538"/>
            <a:ext cx="7898995" cy="5230812"/>
          </a:xfrm>
          <a:prstGeom prst="rect">
            <a:avLst/>
          </a:prstGeom>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pic>
        <p:nvPicPr>
          <p:cNvPr id="6" name="Рисунок 5"/>
          <p:cNvPicPr>
            <a:picLocks noChangeAspect="1"/>
          </p:cNvPicPr>
          <p:nvPr/>
        </p:nvPicPr>
        <p:blipFill>
          <a:blip r:embed="rId3"/>
          <a:stretch>
            <a:fillRect/>
          </a:stretch>
        </p:blipFill>
        <p:spPr>
          <a:xfrm>
            <a:off x="2279896" y="1814110"/>
            <a:ext cx="2353385" cy="1524132"/>
          </a:xfrm>
          <a:prstGeom prst="rect">
            <a:avLst/>
          </a:prstGeom>
        </p:spPr>
      </p:pic>
      <p:pic>
        <p:nvPicPr>
          <p:cNvPr id="7" name="Рисунок 6"/>
          <p:cNvPicPr>
            <a:picLocks noChangeAspect="1"/>
          </p:cNvPicPr>
          <p:nvPr/>
        </p:nvPicPr>
        <p:blipFill>
          <a:blip r:embed="rId4"/>
          <a:stretch>
            <a:fillRect/>
          </a:stretch>
        </p:blipFill>
        <p:spPr>
          <a:xfrm>
            <a:off x="4621130" y="1988840"/>
            <a:ext cx="1810669" cy="914479"/>
          </a:xfrm>
          <a:prstGeom prst="rect">
            <a:avLst/>
          </a:prstGeom>
        </p:spPr>
      </p:pic>
      <p:pic>
        <p:nvPicPr>
          <p:cNvPr id="8" name="Рисунок 7"/>
          <p:cNvPicPr>
            <a:picLocks noChangeAspect="1"/>
          </p:cNvPicPr>
          <p:nvPr/>
        </p:nvPicPr>
        <p:blipFill>
          <a:blip r:embed="rId5"/>
          <a:stretch>
            <a:fillRect/>
          </a:stretch>
        </p:blipFill>
        <p:spPr>
          <a:xfrm>
            <a:off x="5076056" y="3715355"/>
            <a:ext cx="1871634" cy="914479"/>
          </a:xfrm>
          <a:prstGeom prst="rect">
            <a:avLst/>
          </a:prstGeom>
        </p:spPr>
      </p:pic>
      <p:pic>
        <p:nvPicPr>
          <p:cNvPr id="9" name="Рисунок 8"/>
          <p:cNvPicPr>
            <a:picLocks noChangeAspect="1"/>
          </p:cNvPicPr>
          <p:nvPr/>
        </p:nvPicPr>
        <p:blipFill>
          <a:blip r:embed="rId6"/>
          <a:stretch>
            <a:fillRect/>
          </a:stretch>
        </p:blipFill>
        <p:spPr>
          <a:xfrm>
            <a:off x="3661686" y="5057788"/>
            <a:ext cx="1713124" cy="768163"/>
          </a:xfrm>
          <a:prstGeom prst="rect">
            <a:avLst/>
          </a:prstGeom>
        </p:spPr>
      </p:pic>
      <p:pic>
        <p:nvPicPr>
          <p:cNvPr id="11" name="Рисунок 10"/>
          <p:cNvPicPr>
            <a:picLocks noChangeAspect="1"/>
          </p:cNvPicPr>
          <p:nvPr/>
        </p:nvPicPr>
        <p:blipFill>
          <a:blip r:embed="rId7"/>
          <a:stretch>
            <a:fillRect/>
          </a:stretch>
        </p:blipFill>
        <p:spPr>
          <a:xfrm>
            <a:off x="1805293" y="3520266"/>
            <a:ext cx="2712955" cy="920576"/>
          </a:xfrm>
          <a:prstGeom prst="rect">
            <a:avLst/>
          </a:prstGeom>
        </p:spPr>
      </p:pic>
      <p:pic>
        <p:nvPicPr>
          <p:cNvPr id="12" name="Рисунок 11"/>
          <p:cNvPicPr>
            <a:picLocks noChangeAspect="1"/>
          </p:cNvPicPr>
          <p:nvPr/>
        </p:nvPicPr>
        <p:blipFill>
          <a:blip r:embed="rId8"/>
          <a:stretch>
            <a:fillRect/>
          </a:stretch>
        </p:blipFill>
        <p:spPr>
          <a:xfrm>
            <a:off x="12616" y="901476"/>
            <a:ext cx="3596952" cy="944962"/>
          </a:xfrm>
          <a:prstGeom prst="rect">
            <a:avLst/>
          </a:prstGeom>
        </p:spPr>
      </p:pic>
      <p:pic>
        <p:nvPicPr>
          <p:cNvPr id="13" name="Рисунок 12"/>
          <p:cNvPicPr>
            <a:picLocks noChangeAspect="1"/>
          </p:cNvPicPr>
          <p:nvPr/>
        </p:nvPicPr>
        <p:blipFill>
          <a:blip r:embed="rId9"/>
          <a:stretch>
            <a:fillRect/>
          </a:stretch>
        </p:blipFill>
        <p:spPr>
          <a:xfrm>
            <a:off x="27395" y="4384987"/>
            <a:ext cx="3359187" cy="963251"/>
          </a:xfrm>
          <a:prstGeom prst="rect">
            <a:avLst/>
          </a:prstGeom>
        </p:spPr>
      </p:pic>
      <p:pic>
        <p:nvPicPr>
          <p:cNvPr id="14" name="Рисунок 13"/>
          <p:cNvPicPr>
            <a:picLocks noChangeAspect="1"/>
          </p:cNvPicPr>
          <p:nvPr/>
        </p:nvPicPr>
        <p:blipFill>
          <a:blip r:embed="rId10"/>
          <a:stretch>
            <a:fillRect/>
          </a:stretch>
        </p:blipFill>
        <p:spPr>
          <a:xfrm>
            <a:off x="5649915" y="4643126"/>
            <a:ext cx="3494086" cy="1048603"/>
          </a:xfrm>
          <a:prstGeom prst="rect">
            <a:avLst/>
          </a:prstGeom>
        </p:spPr>
      </p:pic>
    </p:spTree>
    <p:extLst>
      <p:ext uri="{BB962C8B-B14F-4D97-AF65-F5344CB8AC3E}">
        <p14:creationId xmlns:p14="http://schemas.microsoft.com/office/powerpoint/2010/main" val="121344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92088"/>
          </a:xfrm>
        </p:spPr>
        <p:txBody>
          <a:bodyPr/>
          <a:lstStyle/>
          <a:p>
            <a:r>
              <a:rPr lang="ru-RU" b="1" dirty="0">
                <a:solidFill>
                  <a:srgbClr val="FFFF00"/>
                </a:solidFill>
              </a:rPr>
              <a:t>Модель заданий по ЕНГ</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306697807"/>
              </p:ext>
            </p:extLst>
          </p:nvPr>
        </p:nvGraphicFramePr>
        <p:xfrm>
          <a:off x="837928" y="1772816"/>
          <a:ext cx="7848872" cy="3096343"/>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510153">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0"/>
                  </a:ext>
                </a:extLst>
              </a:tr>
              <a:tr h="517238">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517238">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2"/>
                  </a:ext>
                </a:extLst>
              </a:tr>
              <a:tr h="5172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3"/>
                  </a:ext>
                </a:extLst>
              </a:tr>
              <a:tr h="517238">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4"/>
                  </a:ext>
                </a:extLst>
              </a:tr>
              <a:tr h="5172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11</a:t>
            </a:fld>
            <a:endParaRPr lang="ru-RU"/>
          </a:p>
        </p:txBody>
      </p:sp>
    </p:spTree>
    <p:extLst>
      <p:ext uri="{BB962C8B-B14F-4D97-AF65-F5344CB8AC3E}">
        <p14:creationId xmlns:p14="http://schemas.microsoft.com/office/powerpoint/2010/main" val="64749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92088"/>
          </a:xfrm>
        </p:spPr>
        <p:txBody>
          <a:bodyPr/>
          <a:lstStyle/>
          <a:p>
            <a:r>
              <a:rPr lang="ru-RU" b="1" dirty="0">
                <a:solidFill>
                  <a:srgbClr val="FFFF00"/>
                </a:solidFill>
              </a:rPr>
              <a:t>Модель заданий по ЕНГ</a:t>
            </a:r>
          </a:p>
        </p:txBody>
      </p:sp>
      <p:graphicFrame>
        <p:nvGraphicFramePr>
          <p:cNvPr id="6" name="Объект 5"/>
          <p:cNvGraphicFramePr>
            <a:graphicFrameLocks noGrp="1"/>
          </p:cNvGraphicFramePr>
          <p:nvPr>
            <p:ph idx="1"/>
            <p:extLst>
              <p:ext uri="{D42A27DB-BD31-4B8C-83A1-F6EECF244321}">
                <p14:modId xmlns:p14="http://schemas.microsoft.com/office/powerpoint/2010/main" val="4269456022"/>
              </p:ext>
            </p:extLst>
          </p:nvPr>
        </p:nvGraphicFramePr>
        <p:xfrm>
          <a:off x="837928" y="1536479"/>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12</a:t>
            </a:fld>
            <a:endParaRPr lang="ru-RU"/>
          </a:p>
        </p:txBody>
      </p:sp>
      <p:sp>
        <p:nvSpPr>
          <p:cNvPr id="3" name="Прямоугольник 2"/>
          <p:cNvSpPr/>
          <p:nvPr/>
        </p:nvSpPr>
        <p:spPr>
          <a:xfrm>
            <a:off x="6084168" y="1538435"/>
            <a:ext cx="2952328" cy="707886"/>
          </a:xfrm>
          <a:prstGeom prst="rect">
            <a:avLst/>
          </a:prstGeom>
          <a:solidFill>
            <a:schemeClr val="accent5">
              <a:lumMod val="20000"/>
              <a:lumOff val="80000"/>
            </a:schemeClr>
          </a:solidFill>
        </p:spPr>
        <p:txBody>
          <a:bodyPr wrap="square">
            <a:spAutoFit/>
          </a:bodyPr>
          <a:lstStyle/>
          <a:p>
            <a:pPr lvl="0" fontAlgn="auto">
              <a:spcBef>
                <a:spcPts val="0"/>
              </a:spcBef>
              <a:spcAft>
                <a:spcPts val="0"/>
              </a:spcAft>
            </a:pPr>
            <a:r>
              <a:rPr lang="ru-RU" sz="2000" b="1" dirty="0">
                <a:latin typeface="Times New Roman" panose="02020603050405020304" pitchFamily="18" charset="0"/>
                <a:cs typeface="Times New Roman" panose="02020603050405020304" pitchFamily="18" charset="0"/>
              </a:rPr>
              <a:t>научное объяснение явлений</a:t>
            </a:r>
          </a:p>
        </p:txBody>
      </p:sp>
      <p:sp>
        <p:nvSpPr>
          <p:cNvPr id="9" name="Прямоугольник 8"/>
          <p:cNvSpPr/>
          <p:nvPr/>
        </p:nvSpPr>
        <p:spPr>
          <a:xfrm>
            <a:off x="6084168" y="2471185"/>
            <a:ext cx="2952328" cy="1323439"/>
          </a:xfrm>
          <a:prstGeom prst="rect">
            <a:avLst/>
          </a:prstGeom>
          <a:solidFill>
            <a:schemeClr val="accent5">
              <a:lumMod val="20000"/>
              <a:lumOff val="80000"/>
            </a:schemeClr>
          </a:solidFill>
        </p:spPr>
        <p:txBody>
          <a:bodyPr wrap="square">
            <a:spAutoFit/>
          </a:bodyPr>
          <a:lstStyle/>
          <a:p>
            <a:r>
              <a:rPr lang="ru-RU" sz="2000" b="1" dirty="0">
                <a:latin typeface="Times New Roman" panose="02020603050405020304" pitchFamily="18" charset="0"/>
                <a:cs typeface="Times New Roman" panose="02020603050405020304" pitchFamily="18" charset="0"/>
              </a:rPr>
              <a:t>понимание особенностей естественнонаучного исследования</a:t>
            </a:r>
          </a:p>
        </p:txBody>
      </p:sp>
      <p:sp>
        <p:nvSpPr>
          <p:cNvPr id="10" name="Прямоугольник 9"/>
          <p:cNvSpPr/>
          <p:nvPr/>
        </p:nvSpPr>
        <p:spPr>
          <a:xfrm>
            <a:off x="6084168" y="3933056"/>
            <a:ext cx="2952328" cy="1323439"/>
          </a:xfrm>
          <a:prstGeom prst="rect">
            <a:avLst/>
          </a:prstGeom>
          <a:solidFill>
            <a:schemeClr val="accent5">
              <a:lumMod val="20000"/>
              <a:lumOff val="80000"/>
            </a:schemeClr>
          </a:solidFill>
        </p:spPr>
        <p:txBody>
          <a:bodyPr wrap="square">
            <a:spAutoFit/>
          </a:bodyPr>
          <a:lstStyle/>
          <a:p>
            <a:r>
              <a:rPr lang="ru-RU" sz="2000" b="1" dirty="0">
                <a:latin typeface="Times New Roman" panose="02020603050405020304" pitchFamily="18" charset="0"/>
                <a:cs typeface="Times New Roman" panose="02020603050405020304" pitchFamily="18" charset="0"/>
              </a:rPr>
              <a:t>интерпретация данных и использование научных доказательств для получения выводов</a:t>
            </a:r>
          </a:p>
        </p:txBody>
      </p:sp>
      <p:cxnSp>
        <p:nvCxnSpPr>
          <p:cNvPr id="12" name="Прямая со стрелкой 11"/>
          <p:cNvCxnSpPr>
            <a:stCxn id="3" idx="1"/>
          </p:cNvCxnSpPr>
          <p:nvPr/>
        </p:nvCxnSpPr>
        <p:spPr>
          <a:xfrm flipH="1">
            <a:off x="5060784" y="1892378"/>
            <a:ext cx="1023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9" idx="1"/>
          </p:cNvCxnSpPr>
          <p:nvPr/>
        </p:nvCxnSpPr>
        <p:spPr>
          <a:xfrm flipH="1" flipV="1">
            <a:off x="5076056" y="1892378"/>
            <a:ext cx="1008112" cy="1240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0" idx="1"/>
          </p:cNvCxnSpPr>
          <p:nvPr/>
        </p:nvCxnSpPr>
        <p:spPr>
          <a:xfrm flipH="1" flipV="1">
            <a:off x="5060784" y="1892378"/>
            <a:ext cx="1023384" cy="2702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2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5415"/>
            <a:ext cx="7772400" cy="1152128"/>
          </a:xfrm>
        </p:spPr>
        <p:txBody>
          <a:bodyPr/>
          <a:lstStyle/>
          <a:p>
            <a:r>
              <a:rPr lang="ru-RU" b="1" dirty="0">
                <a:solidFill>
                  <a:srgbClr val="FFFF00"/>
                </a:solidFill>
              </a:rPr>
              <a:t>Модель заданий по ЕНГ</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936111906"/>
              </p:ext>
            </p:extLst>
          </p:nvPr>
        </p:nvGraphicFramePr>
        <p:xfrm>
          <a:off x="457200" y="1579346"/>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5796136" y="2363441"/>
            <a:ext cx="2437527"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Знание содержания</a:t>
            </a:r>
          </a:p>
        </p:txBody>
      </p:sp>
      <p:sp>
        <p:nvSpPr>
          <p:cNvPr id="9" name="Прямоугольник 8"/>
          <p:cNvSpPr/>
          <p:nvPr/>
        </p:nvSpPr>
        <p:spPr>
          <a:xfrm>
            <a:off x="5796135" y="3347592"/>
            <a:ext cx="2345322"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Знание процедуры</a:t>
            </a:r>
          </a:p>
        </p:txBody>
      </p:sp>
      <p:sp>
        <p:nvSpPr>
          <p:cNvPr id="12" name="Прямоугольник 11"/>
          <p:cNvSpPr/>
          <p:nvPr/>
        </p:nvSpPr>
        <p:spPr>
          <a:xfrm>
            <a:off x="5796137" y="4455609"/>
            <a:ext cx="2952328" cy="707886"/>
          </a:xfrm>
          <a:prstGeom prst="rect">
            <a:avLst/>
          </a:prstGeom>
          <a:solidFill>
            <a:schemeClr val="accent5">
              <a:lumMod val="40000"/>
              <a:lumOff val="60000"/>
            </a:schemeClr>
          </a:solidFill>
        </p:spPr>
        <p:txBody>
          <a:bodyPr wrap="square">
            <a:spAutoFit/>
          </a:bodyPr>
          <a:lstStyle/>
          <a:p>
            <a:r>
              <a:rPr lang="ru-RU" sz="2000" b="1" dirty="0">
                <a:latin typeface="Times New Roman" panose="02020603050405020304" pitchFamily="18" charset="0"/>
                <a:cs typeface="Times New Roman" panose="02020603050405020304" pitchFamily="18" charset="0"/>
              </a:rPr>
              <a:t>Эпистемологическое знание</a:t>
            </a:r>
          </a:p>
        </p:txBody>
      </p:sp>
      <p:cxnSp>
        <p:nvCxnSpPr>
          <p:cNvPr id="14" name="Прямая со стрелкой 13"/>
          <p:cNvCxnSpPr>
            <a:stCxn id="8" idx="1"/>
          </p:cNvCxnSpPr>
          <p:nvPr/>
        </p:nvCxnSpPr>
        <p:spPr>
          <a:xfrm flipH="1" flipV="1">
            <a:off x="4695328" y="2461495"/>
            <a:ext cx="1100808" cy="10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flipV="1">
            <a:off x="4713199" y="2393843"/>
            <a:ext cx="1082936" cy="1153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1"/>
          </p:cNvCxnSpPr>
          <p:nvPr/>
        </p:nvCxnSpPr>
        <p:spPr>
          <a:xfrm flipH="1" flipV="1">
            <a:off x="4695329" y="2363442"/>
            <a:ext cx="1100808" cy="2446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6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5415"/>
            <a:ext cx="7772400" cy="1152128"/>
          </a:xfrm>
        </p:spPr>
        <p:txBody>
          <a:bodyPr/>
          <a:lstStyle/>
          <a:p>
            <a:r>
              <a:rPr lang="ru-RU" b="1" dirty="0">
                <a:solidFill>
                  <a:srgbClr val="FFFF00"/>
                </a:solidFill>
              </a:rPr>
              <a:t>Модель заданий по ЕНГ</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936111906"/>
              </p:ext>
            </p:extLst>
          </p:nvPr>
        </p:nvGraphicFramePr>
        <p:xfrm>
          <a:off x="457200" y="1579346"/>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5796136" y="2363441"/>
            <a:ext cx="1202573"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Личный</a:t>
            </a:r>
          </a:p>
        </p:txBody>
      </p:sp>
      <p:sp>
        <p:nvSpPr>
          <p:cNvPr id="9" name="Прямоугольник 8"/>
          <p:cNvSpPr/>
          <p:nvPr/>
        </p:nvSpPr>
        <p:spPr>
          <a:xfrm>
            <a:off x="5778265" y="3409525"/>
            <a:ext cx="3099310"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Местный/национальный</a:t>
            </a:r>
          </a:p>
        </p:txBody>
      </p:sp>
      <p:sp>
        <p:nvSpPr>
          <p:cNvPr id="12" name="Прямоугольник 11"/>
          <p:cNvSpPr/>
          <p:nvPr/>
        </p:nvSpPr>
        <p:spPr>
          <a:xfrm>
            <a:off x="5796136" y="4455609"/>
            <a:ext cx="1626343"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Глобальный</a:t>
            </a:r>
          </a:p>
        </p:txBody>
      </p:sp>
      <p:cxnSp>
        <p:nvCxnSpPr>
          <p:cNvPr id="14" name="Прямая со стрелкой 13"/>
          <p:cNvCxnSpPr>
            <a:stCxn id="8" idx="1"/>
          </p:cNvCxnSpPr>
          <p:nvPr/>
        </p:nvCxnSpPr>
        <p:spPr>
          <a:xfrm flipH="1">
            <a:off x="4704264" y="2563496"/>
            <a:ext cx="1091872" cy="43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flipV="1">
            <a:off x="4704263" y="3019215"/>
            <a:ext cx="1074002" cy="590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1"/>
          </p:cNvCxnSpPr>
          <p:nvPr/>
        </p:nvCxnSpPr>
        <p:spPr>
          <a:xfrm flipH="1" flipV="1">
            <a:off x="4695328" y="2924946"/>
            <a:ext cx="1100808" cy="173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730533" y="5501693"/>
            <a:ext cx="1700145"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Социальный</a:t>
            </a:r>
          </a:p>
        </p:txBody>
      </p:sp>
      <p:cxnSp>
        <p:nvCxnSpPr>
          <p:cNvPr id="15" name="Прямая со стрелкой 14"/>
          <p:cNvCxnSpPr>
            <a:stCxn id="10" idx="1"/>
          </p:cNvCxnSpPr>
          <p:nvPr/>
        </p:nvCxnSpPr>
        <p:spPr>
          <a:xfrm flipH="1" flipV="1">
            <a:off x="4704263" y="2924946"/>
            <a:ext cx="1026270" cy="2776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5415"/>
            <a:ext cx="7772400" cy="1152128"/>
          </a:xfrm>
        </p:spPr>
        <p:txBody>
          <a:bodyPr/>
          <a:lstStyle/>
          <a:p>
            <a:r>
              <a:rPr lang="ru-RU" b="1" dirty="0">
                <a:solidFill>
                  <a:srgbClr val="FFFF00"/>
                </a:solidFill>
              </a:rPr>
              <a:t>Модель заданий по ЕНГ</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936111906"/>
              </p:ext>
            </p:extLst>
          </p:nvPr>
        </p:nvGraphicFramePr>
        <p:xfrm>
          <a:off x="457200" y="1579346"/>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5847573" y="1408673"/>
            <a:ext cx="1162498"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Личный</a:t>
            </a:r>
          </a:p>
        </p:txBody>
      </p:sp>
      <p:sp>
        <p:nvSpPr>
          <p:cNvPr id="9" name="Прямоугольник 8"/>
          <p:cNvSpPr/>
          <p:nvPr/>
        </p:nvSpPr>
        <p:spPr>
          <a:xfrm>
            <a:off x="5893117" y="2465845"/>
            <a:ext cx="3099310"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Местный/национальный</a:t>
            </a:r>
          </a:p>
        </p:txBody>
      </p:sp>
      <p:sp>
        <p:nvSpPr>
          <p:cNvPr id="12" name="Прямоугольник 11"/>
          <p:cNvSpPr/>
          <p:nvPr/>
        </p:nvSpPr>
        <p:spPr>
          <a:xfrm>
            <a:off x="5893117" y="3473515"/>
            <a:ext cx="1626343"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Глобальный</a:t>
            </a:r>
          </a:p>
        </p:txBody>
      </p:sp>
      <p:cxnSp>
        <p:nvCxnSpPr>
          <p:cNvPr id="14" name="Прямая со стрелкой 13"/>
          <p:cNvCxnSpPr>
            <a:stCxn id="8" idx="1"/>
          </p:cNvCxnSpPr>
          <p:nvPr/>
        </p:nvCxnSpPr>
        <p:spPr>
          <a:xfrm flipH="1">
            <a:off x="4695329" y="1608728"/>
            <a:ext cx="1152244" cy="1322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a:off x="4695329" y="2665900"/>
            <a:ext cx="1197788" cy="296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1"/>
          </p:cNvCxnSpPr>
          <p:nvPr/>
        </p:nvCxnSpPr>
        <p:spPr>
          <a:xfrm flipH="1" flipV="1">
            <a:off x="4649229" y="2982884"/>
            <a:ext cx="1243888" cy="690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903381" y="4566798"/>
            <a:ext cx="1700145"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Социальный</a:t>
            </a:r>
          </a:p>
        </p:txBody>
      </p:sp>
      <p:cxnSp>
        <p:nvCxnSpPr>
          <p:cNvPr id="15" name="Прямая со стрелкой 14"/>
          <p:cNvCxnSpPr>
            <a:stCxn id="10" idx="1"/>
          </p:cNvCxnSpPr>
          <p:nvPr/>
        </p:nvCxnSpPr>
        <p:spPr>
          <a:xfrm flipH="1" flipV="1">
            <a:off x="4695329" y="3019845"/>
            <a:ext cx="1208052" cy="1747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693618" y="5144626"/>
            <a:ext cx="7272808" cy="1292662"/>
          </a:xfrm>
          <a:prstGeom prst="rect">
            <a:avLst/>
          </a:prstGeom>
        </p:spPr>
        <p:txBody>
          <a:bodyPr wrap="square">
            <a:spAutoFit/>
          </a:bodyPr>
          <a:lstStyle/>
          <a:p>
            <a:r>
              <a:rPr lang="ru-RU" sz="2000" b="1" dirty="0"/>
              <a:t>Области применения:                         </a:t>
            </a:r>
            <a:r>
              <a:rPr lang="ru-RU" sz="2000" b="1" dirty="0">
                <a:solidFill>
                  <a:srgbClr val="00B050"/>
                </a:solidFill>
              </a:rPr>
              <a:t>здоровье</a:t>
            </a:r>
            <a:r>
              <a:rPr lang="ru-RU" sz="2000" b="1" dirty="0"/>
              <a:t>        </a:t>
            </a:r>
          </a:p>
          <a:p>
            <a:r>
              <a:rPr lang="ru-RU" sz="2000" b="1" dirty="0"/>
              <a:t> </a:t>
            </a:r>
            <a:r>
              <a:rPr lang="ru-RU" sz="2000" b="1" dirty="0">
                <a:solidFill>
                  <a:srgbClr val="7030A0"/>
                </a:solidFill>
              </a:rPr>
              <a:t>природные ресурсы                    </a:t>
            </a:r>
            <a:r>
              <a:rPr lang="ru-RU" sz="2000" b="1" dirty="0">
                <a:solidFill>
                  <a:schemeClr val="accent6">
                    <a:lumMod val="75000"/>
                  </a:schemeClr>
                </a:solidFill>
              </a:rPr>
              <a:t>окружающая среда</a:t>
            </a:r>
            <a:r>
              <a:rPr lang="ru-RU" sz="2000" b="1" dirty="0"/>
              <a:t>            </a:t>
            </a:r>
            <a:r>
              <a:rPr lang="ru-RU" sz="2000" b="1" dirty="0">
                <a:solidFill>
                  <a:srgbClr val="FF0000"/>
                </a:solidFill>
              </a:rPr>
              <a:t>опасности и риски    </a:t>
            </a:r>
            <a:r>
              <a:rPr lang="ru-RU" sz="2000" b="1" dirty="0"/>
              <a:t>        </a:t>
            </a:r>
            <a:r>
              <a:rPr lang="ru-RU" sz="2000" b="1" dirty="0">
                <a:solidFill>
                  <a:srgbClr val="00B0F0"/>
                </a:solidFill>
              </a:rPr>
              <a:t>связь науки и технологий</a:t>
            </a:r>
          </a:p>
          <a:p>
            <a:endParaRPr lang="ru-RU" dirty="0"/>
          </a:p>
        </p:txBody>
      </p:sp>
    </p:spTree>
    <p:extLst>
      <p:ext uri="{BB962C8B-B14F-4D97-AF65-F5344CB8AC3E}">
        <p14:creationId xmlns:p14="http://schemas.microsoft.com/office/powerpoint/2010/main" val="15911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5415"/>
            <a:ext cx="7772400" cy="1152128"/>
          </a:xfrm>
        </p:spPr>
        <p:txBody>
          <a:bodyPr/>
          <a:lstStyle/>
          <a:p>
            <a:r>
              <a:rPr lang="ru-RU" b="1" dirty="0">
                <a:solidFill>
                  <a:srgbClr val="FFFF00"/>
                </a:solidFill>
              </a:rPr>
              <a:t>Модель заданий по ЕНГ</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936111906"/>
              </p:ext>
            </p:extLst>
          </p:nvPr>
        </p:nvGraphicFramePr>
        <p:xfrm>
          <a:off x="457200" y="1579346"/>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5796136" y="2363441"/>
            <a:ext cx="1140056"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Низкий </a:t>
            </a:r>
          </a:p>
        </p:txBody>
      </p:sp>
      <p:sp>
        <p:nvSpPr>
          <p:cNvPr id="9" name="Прямоугольник 8"/>
          <p:cNvSpPr/>
          <p:nvPr/>
        </p:nvSpPr>
        <p:spPr>
          <a:xfrm>
            <a:off x="5778265" y="3409525"/>
            <a:ext cx="1195968"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Средний</a:t>
            </a:r>
          </a:p>
        </p:txBody>
      </p:sp>
      <p:sp>
        <p:nvSpPr>
          <p:cNvPr id="12" name="Прямоугольник 11"/>
          <p:cNvSpPr/>
          <p:nvPr/>
        </p:nvSpPr>
        <p:spPr>
          <a:xfrm>
            <a:off x="5796136" y="4455609"/>
            <a:ext cx="1241045"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Высокий</a:t>
            </a:r>
          </a:p>
        </p:txBody>
      </p:sp>
      <p:cxnSp>
        <p:nvCxnSpPr>
          <p:cNvPr id="14" name="Прямая со стрелкой 13"/>
          <p:cNvCxnSpPr>
            <a:stCxn id="8" idx="1"/>
          </p:cNvCxnSpPr>
          <p:nvPr/>
        </p:nvCxnSpPr>
        <p:spPr>
          <a:xfrm flipH="1">
            <a:off x="4699796" y="2563496"/>
            <a:ext cx="1096340" cy="92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flipV="1">
            <a:off x="4695329" y="3488580"/>
            <a:ext cx="1082936" cy="12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1"/>
          </p:cNvCxnSpPr>
          <p:nvPr/>
        </p:nvCxnSpPr>
        <p:spPr>
          <a:xfrm flipH="1" flipV="1">
            <a:off x="4695328" y="3488580"/>
            <a:ext cx="1100808" cy="1167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4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5415"/>
            <a:ext cx="7772400" cy="1152128"/>
          </a:xfrm>
        </p:spPr>
        <p:txBody>
          <a:bodyPr/>
          <a:lstStyle/>
          <a:p>
            <a:r>
              <a:rPr lang="ru-RU" b="1" dirty="0">
                <a:solidFill>
                  <a:srgbClr val="FFFF00"/>
                </a:solidFill>
              </a:rPr>
              <a:t>Модель заданий по ЕНГ</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936111906"/>
              </p:ext>
            </p:extLst>
          </p:nvPr>
        </p:nvGraphicFramePr>
        <p:xfrm>
          <a:off x="457200" y="1579346"/>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5796136" y="2363441"/>
            <a:ext cx="1475084"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Открытый</a:t>
            </a:r>
          </a:p>
        </p:txBody>
      </p:sp>
      <p:sp>
        <p:nvSpPr>
          <p:cNvPr id="9" name="Прямоугольник 8"/>
          <p:cNvSpPr/>
          <p:nvPr/>
        </p:nvSpPr>
        <p:spPr>
          <a:xfrm>
            <a:off x="5778265" y="3409525"/>
            <a:ext cx="2588978"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Частично открытый</a:t>
            </a:r>
          </a:p>
        </p:txBody>
      </p:sp>
      <p:sp>
        <p:nvSpPr>
          <p:cNvPr id="12" name="Прямоугольник 11"/>
          <p:cNvSpPr/>
          <p:nvPr/>
        </p:nvSpPr>
        <p:spPr>
          <a:xfrm>
            <a:off x="5796136" y="4455609"/>
            <a:ext cx="1412566"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Закрытый</a:t>
            </a:r>
          </a:p>
        </p:txBody>
      </p:sp>
      <p:cxnSp>
        <p:nvCxnSpPr>
          <p:cNvPr id="14" name="Прямая со стрелкой 13"/>
          <p:cNvCxnSpPr>
            <a:stCxn id="8" idx="1"/>
          </p:cNvCxnSpPr>
          <p:nvPr/>
        </p:nvCxnSpPr>
        <p:spPr>
          <a:xfrm flipH="1">
            <a:off x="4677458" y="2563496"/>
            <a:ext cx="1118678" cy="1571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a:off x="4695329" y="3609580"/>
            <a:ext cx="1082936" cy="52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4677457" y="4134553"/>
            <a:ext cx="1100808" cy="52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15415"/>
            <a:ext cx="7772400" cy="1152128"/>
          </a:xfrm>
        </p:spPr>
        <p:txBody>
          <a:bodyPr/>
          <a:lstStyle/>
          <a:p>
            <a:r>
              <a:rPr lang="ru-RU" b="1" dirty="0">
                <a:solidFill>
                  <a:srgbClr val="FFFF00"/>
                </a:solidFill>
              </a:rPr>
              <a:t>Модель заданий по ЕНГ</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936111906"/>
              </p:ext>
            </p:extLst>
          </p:nvPr>
        </p:nvGraphicFramePr>
        <p:xfrm>
          <a:off x="457200" y="1579346"/>
          <a:ext cx="4238128" cy="3406155"/>
        </p:xfrm>
        <a:graphic>
          <a:graphicData uri="http://schemas.openxmlformats.org/drawingml/2006/table">
            <a:tbl>
              <a:tblPr firstRow="1" bandRow="1">
                <a:tableStyleId>{5C22544A-7EE6-4342-B048-85BDC9FD1C3A}</a:tableStyleId>
              </a:tblPr>
              <a:tblGrid>
                <a:gridCol w="2212078">
                  <a:extLst>
                    <a:ext uri="{9D8B030D-6E8A-4147-A177-3AD203B41FA5}">
                      <a16:colId xmlns:a16="http://schemas.microsoft.com/office/drawing/2014/main" val="20000"/>
                    </a:ext>
                  </a:extLst>
                </a:gridCol>
                <a:gridCol w="2026050">
                  <a:extLst>
                    <a:ext uri="{9D8B030D-6E8A-4147-A177-3AD203B41FA5}">
                      <a16:colId xmlns:a16="http://schemas.microsoft.com/office/drawing/2014/main" val="20001"/>
                    </a:ext>
                  </a:extLst>
                </a:gridCol>
              </a:tblGrid>
              <a:tr h="649512">
                <a:tc>
                  <a:txBody>
                    <a:bodyPr/>
                    <a:lstStyle/>
                    <a:p>
                      <a:pPr>
                        <a:lnSpc>
                          <a:spcPct val="115000"/>
                        </a:lnSpc>
                        <a:spcAft>
                          <a:spcPts val="0"/>
                        </a:spcAft>
                      </a:pPr>
                      <a:r>
                        <a:rPr lang="ru-RU" sz="2000" b="1" dirty="0">
                          <a:effectLst/>
                          <a:latin typeface="Arial"/>
                          <a:ea typeface="Calibri"/>
                          <a:cs typeface="Times New Roman"/>
                        </a:rPr>
                        <a:t>Компетенция</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0"/>
                  </a:ext>
                </a:extLst>
              </a:tr>
              <a:tr h="466549">
                <a:tc>
                  <a:txBody>
                    <a:bodyPr/>
                    <a:lstStyle/>
                    <a:p>
                      <a:pPr>
                        <a:lnSpc>
                          <a:spcPct val="115000"/>
                        </a:lnSpc>
                        <a:spcAft>
                          <a:spcPts val="0"/>
                        </a:spcAft>
                      </a:pPr>
                      <a:r>
                        <a:rPr lang="ru-RU" sz="2000" b="1" dirty="0">
                          <a:effectLst/>
                          <a:latin typeface="Arial"/>
                          <a:ea typeface="Calibri"/>
                          <a:cs typeface="Times New Roman"/>
                        </a:rPr>
                        <a:t>Тип знания</a:t>
                      </a:r>
                      <a:endParaRPr lang="ru-RU" sz="1800" b="1" dirty="0">
                        <a:effectLst/>
                        <a:latin typeface="Calibri"/>
                        <a:ea typeface="Calibri"/>
                        <a:cs typeface="Times New Roman"/>
                      </a:endParaRPr>
                    </a:p>
                  </a:txBody>
                  <a:tcPr marL="68580" marR="68580" marT="0" marB="0" anchor="ctr"/>
                </a:tc>
                <a:tc>
                  <a:txBody>
                    <a:bodyPr/>
                    <a:lstStyle/>
                    <a:p>
                      <a:endParaRPr lang="ru-RU"/>
                    </a:p>
                  </a:txBody>
                  <a:tcPr/>
                </a:tc>
                <a:extLst>
                  <a:ext uri="{0D108BD9-81ED-4DB2-BD59-A6C34878D82A}">
                    <a16:rowId xmlns:a16="http://schemas.microsoft.com/office/drawing/2014/main" val="10001"/>
                  </a:ext>
                </a:extLst>
              </a:tr>
              <a:tr h="466549">
                <a:tc>
                  <a:txBody>
                    <a:bodyPr/>
                    <a:lstStyle/>
                    <a:p>
                      <a:pPr>
                        <a:lnSpc>
                          <a:spcPct val="115000"/>
                        </a:lnSpc>
                        <a:spcAft>
                          <a:spcPts val="0"/>
                        </a:spcAft>
                      </a:pPr>
                      <a:r>
                        <a:rPr lang="ru-RU" sz="2000" b="1" dirty="0">
                          <a:effectLst/>
                          <a:latin typeface="Arial"/>
                          <a:ea typeface="Calibri"/>
                          <a:cs typeface="Times New Roman"/>
                        </a:rPr>
                        <a:t>Контекст</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2"/>
                  </a:ext>
                </a:extLst>
              </a:tr>
              <a:tr h="632338">
                <a:tc>
                  <a:txBody>
                    <a:bodyPr/>
                    <a:lstStyle/>
                    <a:p>
                      <a:pPr>
                        <a:lnSpc>
                          <a:spcPct val="115000"/>
                        </a:lnSpc>
                        <a:spcAft>
                          <a:spcPts val="0"/>
                        </a:spcAft>
                      </a:pPr>
                      <a:r>
                        <a:rPr lang="ru-RU" sz="2000" b="1" dirty="0">
                          <a:effectLst/>
                          <a:latin typeface="Arial"/>
                          <a:ea typeface="Calibri"/>
                          <a:cs typeface="Times New Roman"/>
                        </a:rPr>
                        <a:t>Когнитивный уровень</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3"/>
                  </a:ext>
                </a:extLst>
              </a:tr>
              <a:tr h="466549">
                <a:tc>
                  <a:txBody>
                    <a:bodyPr/>
                    <a:lstStyle/>
                    <a:p>
                      <a:pPr>
                        <a:lnSpc>
                          <a:spcPct val="115000"/>
                        </a:lnSpc>
                        <a:spcAft>
                          <a:spcPts val="0"/>
                        </a:spcAft>
                      </a:pPr>
                      <a:r>
                        <a:rPr lang="ru-RU" sz="2000" b="1" dirty="0">
                          <a:effectLst/>
                          <a:latin typeface="Arial"/>
                          <a:ea typeface="Calibri"/>
                          <a:cs typeface="Times New Roman"/>
                        </a:rPr>
                        <a:t>Тип вопроса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4"/>
                  </a:ext>
                </a:extLst>
              </a:tr>
              <a:tr h="632338">
                <a:tc>
                  <a:txBody>
                    <a:bodyPr/>
                    <a:lstStyle/>
                    <a:p>
                      <a:pPr>
                        <a:lnSpc>
                          <a:spcPct val="115000"/>
                        </a:lnSpc>
                        <a:spcAft>
                          <a:spcPts val="0"/>
                        </a:spcAft>
                      </a:pPr>
                      <a:r>
                        <a:rPr lang="ru-RU" sz="2000" b="1" dirty="0">
                          <a:effectLst/>
                          <a:latin typeface="Arial"/>
                          <a:ea typeface="Calibri"/>
                          <a:cs typeface="Times New Roman"/>
                        </a:rPr>
                        <a:t>Дидактическая единица</a:t>
                      </a:r>
                      <a:endParaRPr lang="ru-RU" sz="1800" b="1" dirty="0">
                        <a:effectLst/>
                        <a:latin typeface="Calibri"/>
                        <a:ea typeface="Calibri"/>
                        <a:cs typeface="Times New Roman"/>
                      </a:endParaRPr>
                    </a:p>
                  </a:txBody>
                  <a:tcPr marL="68580" marR="68580" marT="0" marB="0" anchor="ctr"/>
                </a:tc>
                <a:tc>
                  <a:txBody>
                    <a:bodyPr/>
                    <a:lstStyle/>
                    <a:p>
                      <a:endParaRPr lang="ru-RU" dirty="0"/>
                    </a:p>
                  </a:txBody>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5796136" y="2363441"/>
            <a:ext cx="3064878" cy="400110"/>
          </a:xfrm>
          <a:prstGeom prst="rect">
            <a:avLst/>
          </a:prstGeom>
          <a:solidFill>
            <a:schemeClr val="accent5">
              <a:lumMod val="40000"/>
              <a:lumOff val="60000"/>
            </a:schemeClr>
          </a:solidFill>
        </p:spPr>
        <p:txBody>
          <a:bodyPr wrap="none">
            <a:spAutoFit/>
          </a:bodyPr>
          <a:lstStyle/>
          <a:p>
            <a:r>
              <a:rPr lang="ru-RU" sz="2000" b="1" dirty="0">
                <a:latin typeface="Times New Roman" panose="02020603050405020304" pitchFamily="18" charset="0"/>
                <a:cs typeface="Times New Roman" panose="02020603050405020304" pitchFamily="18" charset="0"/>
              </a:rPr>
              <a:t>Одна из предметных тем</a:t>
            </a:r>
          </a:p>
        </p:txBody>
      </p:sp>
      <p:sp>
        <p:nvSpPr>
          <p:cNvPr id="9" name="Прямоугольник 8"/>
          <p:cNvSpPr/>
          <p:nvPr/>
        </p:nvSpPr>
        <p:spPr>
          <a:xfrm>
            <a:off x="5761816" y="3269921"/>
            <a:ext cx="3186223" cy="707886"/>
          </a:xfrm>
          <a:prstGeom prst="rect">
            <a:avLst/>
          </a:prstGeom>
          <a:solidFill>
            <a:schemeClr val="accent5">
              <a:lumMod val="40000"/>
              <a:lumOff val="60000"/>
            </a:schemeClr>
          </a:solidFill>
        </p:spPr>
        <p:txBody>
          <a:bodyPr wrap="square">
            <a:spAutoFit/>
          </a:bodyPr>
          <a:lstStyle/>
          <a:p>
            <a:r>
              <a:rPr lang="ru-RU" sz="2000" b="1" dirty="0">
                <a:latin typeface="Times New Roman" panose="02020603050405020304" pitchFamily="18" charset="0"/>
                <a:cs typeface="Times New Roman" panose="02020603050405020304" pitchFamily="18" charset="0"/>
              </a:rPr>
              <a:t>Элемент структурной части</a:t>
            </a:r>
          </a:p>
        </p:txBody>
      </p:sp>
      <p:sp>
        <p:nvSpPr>
          <p:cNvPr id="12" name="Прямоугольник 11"/>
          <p:cNvSpPr/>
          <p:nvPr/>
        </p:nvSpPr>
        <p:spPr>
          <a:xfrm>
            <a:off x="5796136" y="4455609"/>
            <a:ext cx="3024336" cy="1015663"/>
          </a:xfrm>
          <a:prstGeom prst="rect">
            <a:avLst/>
          </a:prstGeom>
          <a:solidFill>
            <a:schemeClr val="accent5">
              <a:lumMod val="40000"/>
              <a:lumOff val="60000"/>
            </a:schemeClr>
          </a:solidFill>
        </p:spPr>
        <p:txBody>
          <a:bodyPr wrap="square">
            <a:spAutoFit/>
          </a:bodyPr>
          <a:lstStyle/>
          <a:p>
            <a:r>
              <a:rPr lang="ru-RU" sz="2000" b="1" dirty="0">
                <a:latin typeface="Times New Roman" panose="02020603050405020304" pitchFamily="18" charset="0"/>
                <a:cs typeface="Times New Roman" panose="02020603050405020304" pitchFamily="18" charset="0"/>
              </a:rPr>
              <a:t>Логичная и самостоятельная часть учебного материала</a:t>
            </a:r>
          </a:p>
        </p:txBody>
      </p:sp>
      <p:cxnSp>
        <p:nvCxnSpPr>
          <p:cNvPr id="14" name="Прямая со стрелкой 13"/>
          <p:cNvCxnSpPr>
            <a:stCxn id="8" idx="1"/>
          </p:cNvCxnSpPr>
          <p:nvPr/>
        </p:nvCxnSpPr>
        <p:spPr>
          <a:xfrm flipH="1">
            <a:off x="4713200" y="2563496"/>
            <a:ext cx="1082936" cy="2061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9" idx="1"/>
          </p:cNvCxnSpPr>
          <p:nvPr/>
        </p:nvCxnSpPr>
        <p:spPr>
          <a:xfrm flipH="1">
            <a:off x="4695328" y="3623864"/>
            <a:ext cx="1066488" cy="933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2" idx="1"/>
          </p:cNvCxnSpPr>
          <p:nvPr/>
        </p:nvCxnSpPr>
        <p:spPr>
          <a:xfrm flipH="1" flipV="1">
            <a:off x="4695328" y="4624998"/>
            <a:ext cx="1100808" cy="338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6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66" y="116632"/>
            <a:ext cx="9117534" cy="706090"/>
          </a:xfrm>
        </p:spPr>
        <p:txBody>
          <a:bodyPr/>
          <a:lstStyle/>
          <a:p>
            <a:r>
              <a:rPr lang="ru-RU" sz="3600" b="1" dirty="0">
                <a:solidFill>
                  <a:srgbClr val="FFFF00"/>
                </a:solidFill>
              </a:rPr>
              <a:t>1. Задание на научное объяснение явлений</a:t>
            </a:r>
          </a:p>
        </p:txBody>
      </p:sp>
      <p:sp>
        <p:nvSpPr>
          <p:cNvPr id="3" name="Объект 2"/>
          <p:cNvSpPr>
            <a:spLocks noGrp="1"/>
          </p:cNvSpPr>
          <p:nvPr>
            <p:ph idx="1"/>
          </p:nvPr>
        </p:nvSpPr>
        <p:spPr>
          <a:xfrm>
            <a:off x="251520" y="1124744"/>
            <a:ext cx="8631930" cy="5112568"/>
          </a:xfrm>
        </p:spPr>
        <p:txBody>
          <a:bodyPr/>
          <a:lstStyle/>
          <a:p>
            <a:r>
              <a:rPr lang="ru-RU" b="1" dirty="0">
                <a:latin typeface="Times New Roman" panose="02020603050405020304" pitchFamily="18" charset="0"/>
                <a:cs typeface="Times New Roman" panose="02020603050405020304" pitchFamily="18" charset="0"/>
              </a:rPr>
              <a:t>Создание модели для объяснения явлений</a:t>
            </a:r>
          </a:p>
          <a:p>
            <a:r>
              <a:rPr lang="ru-RU" b="1" dirty="0">
                <a:latin typeface="Times New Roman" panose="02020603050405020304" pitchFamily="18" charset="0"/>
                <a:cs typeface="Times New Roman" panose="02020603050405020304" pitchFamily="18" charset="0"/>
              </a:rPr>
              <a:t>Вопрос: </a:t>
            </a:r>
            <a:r>
              <a:rPr lang="ru-RU" dirty="0">
                <a:latin typeface="Times New Roman" panose="02020603050405020304" pitchFamily="18" charset="0"/>
                <a:cs typeface="Times New Roman" panose="02020603050405020304" pitchFamily="18" charset="0"/>
              </a:rPr>
              <a:t>Почему у человека, стоящего под грозовой тучей, волосы на голове могут встать дыбом?</a:t>
            </a:r>
          </a:p>
          <a:p>
            <a:r>
              <a:rPr lang="ru-RU" b="1" dirty="0">
                <a:latin typeface="Times New Roman" panose="02020603050405020304" pitchFamily="18" charset="0"/>
                <a:cs typeface="Times New Roman" panose="02020603050405020304" pitchFamily="18" charset="0"/>
              </a:rPr>
              <a:t>Где искать объяснение?  </a:t>
            </a:r>
            <a:r>
              <a:rPr lang="ru-RU" dirty="0">
                <a:latin typeface="Times New Roman" panose="02020603050405020304" pitchFamily="18" charset="0"/>
                <a:cs typeface="Times New Roman" panose="02020603050405020304" pitchFamily="18" charset="0"/>
              </a:rPr>
              <a:t>Научные знания, область науки, физические опыты и термины</a:t>
            </a:r>
          </a:p>
          <a:p>
            <a:r>
              <a:rPr lang="ru-RU" b="1" dirty="0">
                <a:latin typeface="Times New Roman" panose="02020603050405020304" pitchFamily="18" charset="0"/>
                <a:cs typeface="Times New Roman" panose="02020603050405020304" pitchFamily="18" charset="0"/>
              </a:rPr>
              <a:t>Как строить объяснение? </a:t>
            </a:r>
            <a:r>
              <a:rPr lang="ru-RU" dirty="0">
                <a:latin typeface="Times New Roman" panose="02020603050405020304" pitchFamily="18" charset="0"/>
                <a:cs typeface="Times New Roman" panose="02020603050405020304" pitchFamily="18" charset="0"/>
              </a:rPr>
              <a:t>Электрическое поле, электрический разряд, притяжение противоположных частиц, электризация</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19</a:t>
            </a:fld>
            <a:endParaRPr lang="ru-RU"/>
          </a:p>
        </p:txBody>
      </p:sp>
    </p:spTree>
    <p:extLst>
      <p:ext uri="{BB962C8B-B14F-4D97-AF65-F5344CB8AC3E}">
        <p14:creationId xmlns:p14="http://schemas.microsoft.com/office/powerpoint/2010/main" val="19900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379117-8D90-4C3F-BDE2-969E1DF9BE39}"/>
              </a:ext>
            </a:extLst>
          </p:cNvPr>
          <p:cNvSpPr>
            <a:spLocks noGrp="1"/>
          </p:cNvSpPr>
          <p:nvPr>
            <p:ph type="title"/>
          </p:nvPr>
        </p:nvSpPr>
        <p:spPr>
          <a:xfrm>
            <a:off x="-108520" y="1"/>
            <a:ext cx="9217024" cy="484536"/>
          </a:xfrm>
        </p:spPr>
        <p:txBody>
          <a:bodyPr/>
          <a:lstStyle/>
          <a:p>
            <a:r>
              <a:rPr lang="ru-RU" sz="3600" b="1" dirty="0">
                <a:solidFill>
                  <a:srgbClr val="FFFF00"/>
                </a:solidFill>
              </a:rPr>
              <a:t>Задание № 2. </a:t>
            </a:r>
            <a:r>
              <a:rPr lang="ru-RU" sz="3200" b="1" dirty="0">
                <a:solidFill>
                  <a:srgbClr val="FFFF00"/>
                </a:solidFill>
              </a:rPr>
              <a:t>Антибиотики-убийцы бактерий</a:t>
            </a:r>
            <a:endParaRPr lang="ru-RU" dirty="0"/>
          </a:p>
        </p:txBody>
      </p:sp>
      <p:sp>
        <p:nvSpPr>
          <p:cNvPr id="3" name="Объект 2">
            <a:extLst>
              <a:ext uri="{FF2B5EF4-FFF2-40B4-BE49-F238E27FC236}">
                <a16:creationId xmlns:a16="http://schemas.microsoft.com/office/drawing/2014/main" id="{660B6E64-38A3-44D9-A7C4-34870D34494D}"/>
              </a:ext>
            </a:extLst>
          </p:cNvPr>
          <p:cNvSpPr>
            <a:spLocks noGrp="1"/>
          </p:cNvSpPr>
          <p:nvPr>
            <p:ph idx="1"/>
          </p:nvPr>
        </p:nvSpPr>
        <p:spPr>
          <a:xfrm>
            <a:off x="35496" y="435673"/>
            <a:ext cx="8856984" cy="6285801"/>
          </a:xfrm>
        </p:spPr>
        <p:txBody>
          <a:bodyPr/>
          <a:lstStyle/>
          <a:p>
            <a:r>
              <a:rPr lang="ru-RU" sz="2800" dirty="0">
                <a:latin typeface="Times New Roman" panose="02020603050405020304" pitchFamily="18" charset="0"/>
                <a:cs typeface="Times New Roman" panose="02020603050405020304" pitchFamily="18" charset="0"/>
              </a:rPr>
              <a:t>Благодаря работе А. Флеминга появился первый антибиотик, пенициллин, который спас миллионы жизней. В Советском союзе параллельно велись работы по изготовлению антибиотика под руководством З. </a:t>
            </a:r>
            <a:r>
              <a:rPr lang="ru-RU" sz="2800" dirty="0" err="1">
                <a:latin typeface="Times New Roman" panose="02020603050405020304" pitchFamily="18" charset="0"/>
                <a:cs typeface="Times New Roman" panose="02020603050405020304" pitchFamily="18" charset="0"/>
              </a:rPr>
              <a:t>Ермольевой</a:t>
            </a:r>
            <a:r>
              <a:rPr lang="ru-RU" sz="2800" dirty="0">
                <a:latin typeface="Times New Roman" panose="02020603050405020304" pitchFamily="18" charset="0"/>
                <a:cs typeface="Times New Roman" panose="02020603050405020304" pitchFamily="18" charset="0"/>
              </a:rPr>
              <a:t>. В 1943 году  налажено промышленное производство жидкого пенициллина. С тех пор появилось множество других антибиотиков. Но чем они отличаются друг от друга?</a:t>
            </a:r>
          </a:p>
          <a:p>
            <a:r>
              <a:rPr lang="ru-RU" sz="2800" dirty="0">
                <a:latin typeface="Times New Roman" panose="02020603050405020304" pitchFamily="18" charset="0"/>
                <a:cs typeface="Times New Roman" panose="02020603050405020304" pitchFamily="18" charset="0"/>
              </a:rPr>
              <a:t>В одном из экспериментов на поверхность питательной среды с колонией бактерий положили диски, пропитанные разными антибиотиками. Через некоторое время вокруг дисков образовалась прозрачная зона, где почти нет бактерий.</a:t>
            </a:r>
          </a:p>
          <a:p>
            <a:r>
              <a:rPr lang="ru-RU" sz="2800" b="1" dirty="0">
                <a:latin typeface="Times New Roman" panose="02020603050405020304" pitchFamily="18" charset="0"/>
                <a:cs typeface="Times New Roman" panose="02020603050405020304" pitchFamily="18" charset="0"/>
              </a:rPr>
              <a:t>В чем состояла цель этого эксперимента?</a:t>
            </a:r>
          </a:p>
        </p:txBody>
      </p:sp>
      <p:sp>
        <p:nvSpPr>
          <p:cNvPr id="4" name="Дата 3">
            <a:extLst>
              <a:ext uri="{FF2B5EF4-FFF2-40B4-BE49-F238E27FC236}">
                <a16:creationId xmlns:a16="http://schemas.microsoft.com/office/drawing/2014/main" id="{1C7140B3-2195-4C8B-8B03-135243122FC8}"/>
              </a:ext>
            </a:extLst>
          </p:cNvPr>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a:extLst>
              <a:ext uri="{FF2B5EF4-FFF2-40B4-BE49-F238E27FC236}">
                <a16:creationId xmlns:a16="http://schemas.microsoft.com/office/drawing/2014/main" id="{CBF2778B-E39D-4EAD-98A9-D0B552A6A572}"/>
              </a:ext>
            </a:extLst>
          </p:cNvPr>
          <p:cNvSpPr>
            <a:spLocks noGrp="1"/>
          </p:cNvSpPr>
          <p:nvPr>
            <p:ph type="sldNum" sz="quarter" idx="12"/>
          </p:nvPr>
        </p:nvSpPr>
        <p:spPr/>
        <p:txBody>
          <a:bodyPr/>
          <a:lstStyle/>
          <a:p>
            <a:pPr>
              <a:defRPr/>
            </a:pPr>
            <a:fld id="{596631BF-06DB-4F81-ABE5-FAB4FF3E686C}" type="slidenum">
              <a:rPr lang="ru-RU" smtClean="0"/>
              <a:pPr>
                <a:defRPr/>
              </a:pPr>
              <a:t>2</a:t>
            </a:fld>
            <a:endParaRPr lang="ru-RU" dirty="0"/>
          </a:p>
        </p:txBody>
      </p:sp>
    </p:spTree>
    <p:extLst>
      <p:ext uri="{BB962C8B-B14F-4D97-AF65-F5344CB8AC3E}">
        <p14:creationId xmlns:p14="http://schemas.microsoft.com/office/powerpoint/2010/main" val="186944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ru-RU" b="1" dirty="0">
                <a:solidFill>
                  <a:srgbClr val="FFFF00"/>
                </a:solidFill>
              </a:rPr>
              <a:t>Ответы:</a:t>
            </a:r>
          </a:p>
        </p:txBody>
      </p:sp>
      <p:sp>
        <p:nvSpPr>
          <p:cNvPr id="3" name="Объект 2"/>
          <p:cNvSpPr>
            <a:spLocks noGrp="1"/>
          </p:cNvSpPr>
          <p:nvPr>
            <p:ph idx="1"/>
          </p:nvPr>
        </p:nvSpPr>
        <p:spPr>
          <a:xfrm>
            <a:off x="0" y="764704"/>
            <a:ext cx="9144000" cy="5591646"/>
          </a:xfrm>
        </p:spPr>
        <p:txBody>
          <a:bodyPr/>
          <a:lstStyle/>
          <a:p>
            <a:r>
              <a:rPr lang="ru-RU" sz="3000" b="1" dirty="0">
                <a:latin typeface="Times New Roman" panose="02020603050405020304" pitchFamily="18" charset="0"/>
                <a:cs typeface="Times New Roman" panose="02020603050405020304" pitchFamily="18" charset="0"/>
              </a:rPr>
              <a:t>Ответ 1.</a:t>
            </a:r>
            <a:r>
              <a:rPr lang="ru-RU" sz="3000" dirty="0">
                <a:latin typeface="Times New Roman" panose="02020603050405020304" pitchFamily="18" charset="0"/>
                <a:cs typeface="Times New Roman" panose="02020603050405020304" pitchFamily="18" charset="0"/>
              </a:rPr>
              <a:t> Волосы встали дыбом, потому что на них действует электрическое поле, которое создается между грозовой тучей и земной поверхностью.</a:t>
            </a:r>
          </a:p>
          <a:p>
            <a:r>
              <a:rPr lang="ru-RU" sz="3000" b="1" dirty="0">
                <a:latin typeface="Times New Roman" panose="02020603050405020304" pitchFamily="18" charset="0"/>
                <a:cs typeface="Times New Roman" panose="02020603050405020304" pitchFamily="18" charset="0"/>
              </a:rPr>
              <a:t>Ответ 2 . </a:t>
            </a:r>
            <a:r>
              <a:rPr lang="ru-RU" sz="3000" dirty="0">
                <a:latin typeface="Times New Roman" panose="02020603050405020304" pitchFamily="18" charset="0"/>
                <a:cs typeface="Times New Roman" panose="02020603050405020304" pitchFamily="18" charset="0"/>
              </a:rPr>
              <a:t>Волосы встали дыбом, потому что под действием электрического поля между тучей и землей в них сместились электрические заряды. Ближе к туче расположились заряды, которые по знаку противоположны зарядам внизу тучи,  а дальше от тучи сместились такие же по знаку заряды, как внизу тучи. Поэтому притяжение волос к туче стало сильнее, чем отталкивание, так как </a:t>
            </a:r>
            <a:r>
              <a:rPr lang="ru-RU" sz="3000" b="1" dirty="0">
                <a:latin typeface="Times New Roman" panose="02020603050405020304" pitchFamily="18" charset="0"/>
                <a:cs typeface="Times New Roman" panose="02020603050405020304" pitchFamily="18" charset="0"/>
              </a:rPr>
              <a:t>сила взаимодействия зависит от расстояния</a:t>
            </a:r>
            <a:r>
              <a:rPr lang="ru-RU" sz="3000" dirty="0">
                <a:latin typeface="Times New Roman" panose="02020603050405020304" pitchFamily="18" charset="0"/>
                <a:cs typeface="Times New Roman" panose="02020603050405020304" pitchFamily="18" charset="0"/>
              </a:rPr>
              <a:t>. Как?</a:t>
            </a:r>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20</a:t>
            </a:fld>
            <a:endParaRPr lang="ru-RU"/>
          </a:p>
        </p:txBody>
      </p:sp>
    </p:spTree>
    <p:extLst>
      <p:ext uri="{BB962C8B-B14F-4D97-AF65-F5344CB8AC3E}">
        <p14:creationId xmlns:p14="http://schemas.microsoft.com/office/powerpoint/2010/main" val="3638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1143000"/>
          </a:xfrm>
        </p:spPr>
        <p:txBody>
          <a:bodyPr/>
          <a:lstStyle/>
          <a:p>
            <a:r>
              <a:rPr lang="ru-RU" sz="3600" b="1" dirty="0">
                <a:solidFill>
                  <a:srgbClr val="FFFF00"/>
                </a:solidFill>
              </a:rPr>
              <a:t>2. Выдвижение гипотезы </a:t>
            </a:r>
            <a:br>
              <a:rPr lang="ru-RU" sz="3600" b="1" dirty="0">
                <a:solidFill>
                  <a:srgbClr val="FFFF00"/>
                </a:solidFill>
              </a:rPr>
            </a:br>
            <a:r>
              <a:rPr lang="ru-RU" sz="3600" b="1" dirty="0">
                <a:solidFill>
                  <a:srgbClr val="FFFF00"/>
                </a:solidFill>
              </a:rPr>
              <a:t>для объяснения явления</a:t>
            </a:r>
          </a:p>
        </p:txBody>
      </p:sp>
      <p:sp>
        <p:nvSpPr>
          <p:cNvPr id="3" name="Объект 2"/>
          <p:cNvSpPr>
            <a:spLocks noGrp="1"/>
          </p:cNvSpPr>
          <p:nvPr>
            <p:ph idx="1"/>
          </p:nvPr>
        </p:nvSpPr>
        <p:spPr>
          <a:xfrm>
            <a:off x="107504" y="1143000"/>
            <a:ext cx="8928992" cy="5454352"/>
          </a:xfrm>
        </p:spPr>
        <p:txBody>
          <a:bodyPr/>
          <a:lstStyle/>
          <a:p>
            <a:r>
              <a:rPr lang="ru-RU" dirty="0">
                <a:latin typeface="Times New Roman" panose="02020603050405020304" pitchFamily="18" charset="0"/>
                <a:cs typeface="Times New Roman" panose="02020603050405020304" pitchFamily="18" charset="0"/>
              </a:rPr>
              <a:t>Света решила провести эксперимент с комнатными растениями. Она взяла два горшочка. В одном было несколько отверстий на дне, а второй – без отверстий. Света наполнила  горшочки почвой и посадила в них одинаковые растения. Растения находились в одинаковых условиях, и школьница поливала их  одинаковым количеством воды. Через некоторое время она заметила, что растение, посаженное в горшочек без отверстий, значительно отстает в росте.  </a:t>
            </a:r>
            <a:r>
              <a:rPr lang="ru-RU" b="1" dirty="0">
                <a:latin typeface="Times New Roman" panose="02020603050405020304" pitchFamily="18" charset="0"/>
                <a:cs typeface="Times New Roman" panose="02020603050405020304" pitchFamily="18" charset="0"/>
              </a:rPr>
              <a:t>ПОЧЕМУ?</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21</a:t>
            </a:fld>
            <a:endParaRPr lang="ru-RU"/>
          </a:p>
        </p:txBody>
      </p:sp>
    </p:spTree>
    <p:extLst>
      <p:ext uri="{BB962C8B-B14F-4D97-AF65-F5344CB8AC3E}">
        <p14:creationId xmlns:p14="http://schemas.microsoft.com/office/powerpoint/2010/main" val="140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4871" y="1628800"/>
            <a:ext cx="8856984" cy="6167710"/>
          </a:xfrm>
        </p:spPr>
        <p:txBody>
          <a:bodyPr/>
          <a:lstStyle/>
          <a:p>
            <a:r>
              <a:rPr lang="ru-RU" b="1" dirty="0">
                <a:latin typeface="Times New Roman" panose="02020603050405020304" pitchFamily="18" charset="0"/>
                <a:cs typeface="Times New Roman" panose="02020603050405020304" pitchFamily="18" charset="0"/>
              </a:rPr>
              <a:t>Где искать объяснение? </a:t>
            </a:r>
            <a:r>
              <a:rPr lang="ru-RU" dirty="0">
                <a:latin typeface="Times New Roman" panose="02020603050405020304" pitchFamily="18" charset="0"/>
                <a:cs typeface="Times New Roman" panose="02020603050405020304" pitchFamily="18" charset="0"/>
              </a:rPr>
              <a:t>Научные знания, область науки, бытовые наблюдения за ростом растений</a:t>
            </a:r>
          </a:p>
          <a:p>
            <a:r>
              <a:rPr lang="ru-RU" b="1" dirty="0">
                <a:latin typeface="Times New Roman" panose="02020603050405020304" pitchFamily="18" charset="0"/>
                <a:cs typeface="Times New Roman" panose="02020603050405020304" pitchFamily="18" charset="0"/>
              </a:rPr>
              <a:t>Как строить объяснение? </a:t>
            </a:r>
            <a:r>
              <a:rPr lang="ru-RU" dirty="0">
                <a:latin typeface="Times New Roman" panose="02020603050405020304" pitchFamily="18" charset="0"/>
                <a:cs typeface="Times New Roman" panose="02020603050405020304" pitchFamily="18" charset="0"/>
              </a:rPr>
              <a:t>Роль корня растения, проверка гипотезы, сравнение контрольного растения с экспериментальным</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22</a:t>
            </a:fld>
            <a:endParaRPr lang="ru-RU"/>
          </a:p>
        </p:txBody>
      </p:sp>
      <p:sp>
        <p:nvSpPr>
          <p:cNvPr id="7" name="Прямоугольник 6"/>
          <p:cNvSpPr/>
          <p:nvPr/>
        </p:nvSpPr>
        <p:spPr>
          <a:xfrm>
            <a:off x="2267744" y="0"/>
            <a:ext cx="7715200" cy="1200329"/>
          </a:xfrm>
          <a:prstGeom prst="rect">
            <a:avLst/>
          </a:prstGeom>
        </p:spPr>
        <p:txBody>
          <a:bodyPr wrap="square">
            <a:spAutoFit/>
          </a:bodyPr>
          <a:lstStyle/>
          <a:p>
            <a:r>
              <a:rPr lang="ru-RU" sz="3600" b="1" dirty="0">
                <a:solidFill>
                  <a:srgbClr val="FFFF00"/>
                </a:solidFill>
                <a:latin typeface="Calibri"/>
                <a:ea typeface="+mj-ea"/>
                <a:cs typeface="+mj-cs"/>
              </a:rPr>
              <a:t>Выдвижение гипотезы </a:t>
            </a:r>
            <a:br>
              <a:rPr lang="ru-RU" sz="3600" b="1" dirty="0">
                <a:solidFill>
                  <a:srgbClr val="FFFF00"/>
                </a:solidFill>
                <a:latin typeface="Calibri"/>
                <a:ea typeface="+mj-ea"/>
                <a:cs typeface="+mj-cs"/>
              </a:rPr>
            </a:br>
            <a:r>
              <a:rPr lang="ru-RU" sz="3600" b="1" dirty="0">
                <a:solidFill>
                  <a:srgbClr val="FFFF00"/>
                </a:solidFill>
                <a:latin typeface="Calibri"/>
                <a:ea typeface="+mj-ea"/>
                <a:cs typeface="+mj-cs"/>
              </a:rPr>
              <a:t>для объяснения явления</a:t>
            </a:r>
            <a:endParaRPr lang="ru-RU" dirty="0"/>
          </a:p>
        </p:txBody>
      </p:sp>
    </p:spTree>
    <p:extLst>
      <p:ext uri="{BB962C8B-B14F-4D97-AF65-F5344CB8AC3E}">
        <p14:creationId xmlns:p14="http://schemas.microsoft.com/office/powerpoint/2010/main" val="40664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62074"/>
          </a:xfrm>
        </p:spPr>
        <p:txBody>
          <a:bodyPr/>
          <a:lstStyle/>
          <a:p>
            <a:r>
              <a:rPr lang="ru-RU" b="1" dirty="0">
                <a:solidFill>
                  <a:srgbClr val="FFFF00"/>
                </a:solidFill>
              </a:rPr>
              <a:t>Примерный ответ</a:t>
            </a:r>
          </a:p>
        </p:txBody>
      </p:sp>
      <p:sp>
        <p:nvSpPr>
          <p:cNvPr id="3" name="Объект 2"/>
          <p:cNvSpPr>
            <a:spLocks noGrp="1"/>
          </p:cNvSpPr>
          <p:nvPr>
            <p:ph idx="1"/>
          </p:nvPr>
        </p:nvSpPr>
        <p:spPr>
          <a:xfrm>
            <a:off x="251520" y="980728"/>
            <a:ext cx="8640960" cy="5112568"/>
          </a:xfrm>
        </p:spPr>
        <p:txBody>
          <a:bodyPr/>
          <a:lstStyle/>
          <a:p>
            <a:r>
              <a:rPr lang="ru-RU" dirty="0">
                <a:latin typeface="Times New Roman" panose="02020603050405020304" pitchFamily="18" charset="0"/>
                <a:cs typeface="Times New Roman" panose="02020603050405020304" pitchFamily="18" charset="0"/>
              </a:rPr>
              <a:t>Видимо, в горшочке без отверстий растение отстает в росте, потому что из-за избытка влаги(или воды) в почве его корень загнивает.</a:t>
            </a:r>
          </a:p>
          <a:p>
            <a:r>
              <a:rPr lang="ru-RU" dirty="0">
                <a:latin typeface="Times New Roman" panose="02020603050405020304" pitchFamily="18" charset="0"/>
                <a:cs typeface="Times New Roman" panose="02020603050405020304" pitchFamily="18" charset="0"/>
              </a:rPr>
              <a:t>Если вы ответите просто: растение растет хуже, потому что в горшочке слишком много влаги (воды), то такой ответ нельзя считать объяснением. Важно понимать, на что влияет избыточная влага </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23</a:t>
            </a:fld>
            <a:endParaRPr lang="ru-RU"/>
          </a:p>
        </p:txBody>
      </p:sp>
    </p:spTree>
    <p:extLst>
      <p:ext uri="{BB962C8B-B14F-4D97-AF65-F5344CB8AC3E}">
        <p14:creationId xmlns:p14="http://schemas.microsoft.com/office/powerpoint/2010/main" val="9863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66" y="116632"/>
            <a:ext cx="8856984" cy="706090"/>
          </a:xfrm>
        </p:spPr>
        <p:txBody>
          <a:bodyPr/>
          <a:lstStyle/>
          <a:p>
            <a:r>
              <a:rPr lang="ru-RU" sz="3600" b="1" dirty="0">
                <a:solidFill>
                  <a:srgbClr val="FFFF00"/>
                </a:solidFill>
              </a:rPr>
              <a:t>3. Задание на понимание способов научного исследования</a:t>
            </a:r>
          </a:p>
        </p:txBody>
      </p:sp>
      <p:sp>
        <p:nvSpPr>
          <p:cNvPr id="3" name="Объект 2"/>
          <p:cNvSpPr>
            <a:spLocks noGrp="1"/>
          </p:cNvSpPr>
          <p:nvPr>
            <p:ph idx="1"/>
          </p:nvPr>
        </p:nvSpPr>
        <p:spPr>
          <a:xfrm>
            <a:off x="251520" y="1124744"/>
            <a:ext cx="8631930" cy="5112568"/>
          </a:xfrm>
        </p:spPr>
        <p:txBody>
          <a:bodyPr/>
          <a:lstStyle/>
          <a:p>
            <a:r>
              <a:rPr lang="ru-RU" b="1" dirty="0">
                <a:latin typeface="Times New Roman" panose="02020603050405020304" pitchFamily="18" charset="0"/>
                <a:cs typeface="Times New Roman" panose="02020603050405020304" pitchFamily="18" charset="0"/>
              </a:rPr>
              <a:t>Определение цели исследования</a:t>
            </a:r>
          </a:p>
          <a:p>
            <a:endParaRPr lang="ru-RU" b="1"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24</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938846797"/>
              </p:ext>
            </p:extLst>
          </p:nvPr>
        </p:nvGraphicFramePr>
        <p:xfrm>
          <a:off x="683568" y="1844824"/>
          <a:ext cx="8003232" cy="4392488"/>
        </p:xfrm>
        <a:graphic>
          <a:graphicData uri="http://schemas.openxmlformats.org/drawingml/2006/table">
            <a:tbl>
              <a:tblPr firstRow="1" bandRow="1">
                <a:tableStyleId>{5C22544A-7EE6-4342-B048-85BDC9FD1C3A}</a:tableStyleId>
              </a:tblPr>
              <a:tblGrid>
                <a:gridCol w="4001616">
                  <a:extLst>
                    <a:ext uri="{9D8B030D-6E8A-4147-A177-3AD203B41FA5}">
                      <a16:colId xmlns:a16="http://schemas.microsoft.com/office/drawing/2014/main" val="20000"/>
                    </a:ext>
                  </a:extLst>
                </a:gridCol>
                <a:gridCol w="4001616">
                  <a:extLst>
                    <a:ext uri="{9D8B030D-6E8A-4147-A177-3AD203B41FA5}">
                      <a16:colId xmlns:a16="http://schemas.microsoft.com/office/drawing/2014/main" val="20001"/>
                    </a:ext>
                  </a:extLst>
                </a:gridCol>
              </a:tblGrid>
              <a:tr h="4392488">
                <a:tc>
                  <a:txBody>
                    <a:bodyPr/>
                    <a:lstStyle/>
                    <a:p>
                      <a:r>
                        <a:rPr lang="ru-RU" sz="2800" dirty="0">
                          <a:latin typeface="Times New Roman" panose="02020603050405020304" pitchFamily="18" charset="0"/>
                          <a:cs typeface="Times New Roman" panose="02020603050405020304" pitchFamily="18" charset="0"/>
                        </a:rPr>
                        <a:t>Воспользуйтесь</a:t>
                      </a:r>
                      <a:r>
                        <a:rPr lang="ru-RU" sz="2800" baseline="0" dirty="0">
                          <a:latin typeface="Times New Roman" panose="02020603050405020304" pitchFamily="18" charset="0"/>
                          <a:cs typeface="Times New Roman" panose="02020603050405020304" pitchFamily="18" charset="0"/>
                        </a:rPr>
                        <a:t> текстом, расположенным справа.</a:t>
                      </a:r>
                    </a:p>
                    <a:p>
                      <a:endParaRPr lang="ru-RU" sz="2800" baseline="0" dirty="0">
                        <a:latin typeface="Times New Roman" panose="02020603050405020304" pitchFamily="18" charset="0"/>
                        <a:cs typeface="Times New Roman" panose="02020603050405020304" pitchFamily="18" charset="0"/>
                      </a:endParaRPr>
                    </a:p>
                    <a:p>
                      <a:r>
                        <a:rPr lang="ru-RU" sz="2800" baseline="0" dirty="0">
                          <a:latin typeface="Times New Roman" panose="02020603050405020304" pitchFamily="18" charset="0"/>
                          <a:cs typeface="Times New Roman" panose="02020603050405020304" pitchFamily="18" charset="0"/>
                        </a:rPr>
                        <a:t>Ответьте на вопрос: Какую цель ставили школьники в этом исследовании?</a:t>
                      </a:r>
                      <a:endParaRPr lang="ru-RU" sz="2800" dirty="0">
                        <a:latin typeface="Times New Roman" panose="02020603050405020304" pitchFamily="18" charset="0"/>
                        <a:cs typeface="Times New Roman" panose="02020603050405020304" pitchFamily="18" charset="0"/>
                      </a:endParaRPr>
                    </a:p>
                  </a:txBody>
                  <a:tcPr/>
                </a:tc>
                <a:tc>
                  <a:txBody>
                    <a:bodyPr/>
                    <a:lstStyle/>
                    <a:p>
                      <a:r>
                        <a:rPr lang="ru-RU" sz="2400" dirty="0">
                          <a:latin typeface="Times New Roman" panose="02020603050405020304" pitchFamily="18" charset="0"/>
                          <a:cs typeface="Times New Roman" panose="02020603050405020304" pitchFamily="18" charset="0"/>
                        </a:rPr>
                        <a:t>Металлические предметы подвергаются коррозии в окружающей</a:t>
                      </a:r>
                      <a:r>
                        <a:rPr lang="ru-RU" sz="2400" baseline="0" dirty="0">
                          <a:latin typeface="Times New Roman" panose="02020603050405020304" pitchFamily="18" charset="0"/>
                          <a:cs typeface="Times New Roman" panose="02020603050405020304" pitchFamily="18" charset="0"/>
                        </a:rPr>
                        <a:t> среде. Например, железные предметы со временем разрушаются, покрываясь рыхлым слоем ржавчины.  Для изучения этого процесса школьники провели исследование, состоящее из трех опытов</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16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6077"/>
            <a:ext cx="9036496" cy="6532835"/>
          </a:xfrm>
        </p:spPr>
        <p:txBody>
          <a:bodyPr/>
          <a:lstStyle/>
          <a:p>
            <a:pPr marL="0" indent="0">
              <a:buNone/>
            </a:pPr>
            <a:r>
              <a:rPr lang="ru-RU" sz="3000" b="1" dirty="0">
                <a:solidFill>
                  <a:srgbClr val="FFFF00"/>
                </a:solidFill>
                <a:latin typeface="Times New Roman" panose="02020603050405020304" pitchFamily="18" charset="0"/>
                <a:cs typeface="Times New Roman" panose="02020603050405020304" pitchFamily="18" charset="0"/>
              </a:rPr>
              <a:t>Опыт 1. </a:t>
            </a:r>
            <a:r>
              <a:rPr lang="ru-RU" sz="3000" dirty="0">
                <a:latin typeface="Times New Roman" panose="02020603050405020304" pitchFamily="18" charset="0"/>
                <a:cs typeface="Times New Roman" panose="02020603050405020304" pitchFamily="18" charset="0"/>
              </a:rPr>
              <a:t>Воду вскипятили в колбе, затем остудили. В пробирку поместили очищенные железные гвозди, залили их кипяченой водой, а поверх воды осторожно налили слой масла. После этого пробирку плотно закрыли пробкой.</a:t>
            </a:r>
          </a:p>
          <a:p>
            <a:pPr marL="0" indent="0">
              <a:buNone/>
            </a:pPr>
            <a:r>
              <a:rPr lang="ru-RU" sz="3000" b="1" dirty="0">
                <a:latin typeface="Times New Roman" panose="02020603050405020304" pitchFamily="18" charset="0"/>
                <a:cs typeface="Times New Roman" panose="02020603050405020304" pitchFamily="18" charset="0"/>
              </a:rPr>
              <a:t>Опыт 2. </a:t>
            </a:r>
            <a:r>
              <a:rPr lang="ru-RU" sz="3000" dirty="0">
                <a:latin typeface="Times New Roman" panose="02020603050405020304" pitchFamily="18" charset="0"/>
                <a:cs typeface="Times New Roman" panose="02020603050405020304" pitchFamily="18" charset="0"/>
              </a:rPr>
              <a:t>В сухую пробирку положили очищенные железные гвозди, добавили осушитель воздуха, хорошо закрыли пробкой.</a:t>
            </a:r>
          </a:p>
          <a:p>
            <a:pPr marL="0" indent="0">
              <a:buNone/>
            </a:pPr>
            <a:r>
              <a:rPr lang="ru-RU" sz="3000" b="1" dirty="0">
                <a:latin typeface="Times New Roman" panose="02020603050405020304" pitchFamily="18" charset="0"/>
                <a:cs typeface="Times New Roman" panose="02020603050405020304" pitchFamily="18" charset="0"/>
              </a:rPr>
              <a:t>Опыт 3.</a:t>
            </a:r>
            <a:r>
              <a:rPr lang="ru-RU" sz="3000" dirty="0">
                <a:latin typeface="Times New Roman" panose="02020603050405020304" pitchFamily="18" charset="0"/>
                <a:cs typeface="Times New Roman" panose="02020603050405020304" pitchFamily="18" charset="0"/>
              </a:rPr>
              <a:t> В пробирку поместили очищенные железные гвозди, добавили дистиллированную воду и закрыли пробкой.</a:t>
            </a:r>
          </a:p>
          <a:p>
            <a:pPr marL="0" indent="0">
              <a:buNone/>
            </a:pPr>
            <a:r>
              <a:rPr lang="ru-RU" dirty="0">
                <a:latin typeface="Times New Roman" panose="02020603050405020304" pitchFamily="18" charset="0"/>
                <a:cs typeface="Times New Roman" panose="02020603050405020304" pitchFamily="18" charset="0"/>
              </a:rPr>
              <a:t>Результаты сравнили через несколько дней. В первом и втором опытах изменений практически не было. Гвозди заржавели в третьем опыте</a:t>
            </a:r>
          </a:p>
          <a:p>
            <a:pPr marL="0" indent="0">
              <a:buNone/>
            </a:pPr>
            <a:endParaRPr lang="ru-RU" dirty="0"/>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Tree>
    <p:extLst>
      <p:ext uri="{BB962C8B-B14F-4D97-AF65-F5344CB8AC3E}">
        <p14:creationId xmlns:p14="http://schemas.microsoft.com/office/powerpoint/2010/main" val="33152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3547"/>
            <a:ext cx="8229600" cy="490066"/>
          </a:xfrm>
        </p:spPr>
        <p:txBody>
          <a:bodyPr/>
          <a:lstStyle/>
          <a:p>
            <a:r>
              <a:rPr lang="ru-RU" b="1" dirty="0">
                <a:solidFill>
                  <a:srgbClr val="FFFF00"/>
                </a:solidFill>
              </a:rPr>
              <a:t>Примерный ответ:</a:t>
            </a:r>
          </a:p>
        </p:txBody>
      </p:sp>
      <p:sp>
        <p:nvSpPr>
          <p:cNvPr id="3" name="Объект 2"/>
          <p:cNvSpPr>
            <a:spLocks noGrp="1"/>
          </p:cNvSpPr>
          <p:nvPr>
            <p:ph idx="1"/>
          </p:nvPr>
        </p:nvSpPr>
        <p:spPr>
          <a:xfrm>
            <a:off x="215516" y="1011362"/>
            <a:ext cx="8712968" cy="5846638"/>
          </a:xfrm>
        </p:spPr>
        <p:txBody>
          <a:bodyPr/>
          <a:lstStyle/>
          <a:p>
            <a:r>
              <a:rPr lang="ru-RU" b="1" dirty="0">
                <a:latin typeface="Times New Roman" panose="02020603050405020304" pitchFamily="18" charset="0"/>
                <a:cs typeface="Times New Roman" panose="02020603050405020304" pitchFamily="18" charset="0"/>
              </a:rPr>
              <a:t>Цель эксперимента: </a:t>
            </a:r>
            <a:r>
              <a:rPr lang="ru-RU" dirty="0">
                <a:latin typeface="Times New Roman" panose="02020603050405020304" pitchFamily="18" charset="0"/>
                <a:cs typeface="Times New Roman" panose="02020603050405020304" pitchFamily="18" charset="0"/>
              </a:rPr>
              <a:t>Выяснить в какой среде (в сухом воздухе, в дистиллированной воде или в смеси воздуха и воды) быстрее происходит коррозия железа</a:t>
            </a:r>
          </a:p>
          <a:p>
            <a:r>
              <a:rPr lang="ru-RU" dirty="0">
                <a:latin typeface="Times New Roman" panose="02020603050405020304" pitchFamily="18" charset="0"/>
                <a:cs typeface="Times New Roman" panose="02020603050405020304" pitchFamily="18" charset="0"/>
              </a:rPr>
              <a:t>Заметим, что  это задание не требует ответа на вопрос, почему гвозди заржавели именно в третьей пробирке? Это было бы уже другое задание: на научное объяснение наблюдаемого явления</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26</a:t>
            </a:fld>
            <a:endParaRPr lang="ru-RU"/>
          </a:p>
        </p:txBody>
      </p:sp>
    </p:spTree>
    <p:extLst>
      <p:ext uri="{BB962C8B-B14F-4D97-AF65-F5344CB8AC3E}">
        <p14:creationId xmlns:p14="http://schemas.microsoft.com/office/powerpoint/2010/main" val="12798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9392"/>
            <a:ext cx="8964488" cy="562074"/>
          </a:xfrm>
        </p:spPr>
        <p:txBody>
          <a:bodyPr/>
          <a:lstStyle/>
          <a:p>
            <a:br>
              <a:rPr lang="ru-RU" dirty="0"/>
            </a:br>
            <a:r>
              <a:rPr lang="ru-RU" b="1" dirty="0">
                <a:solidFill>
                  <a:srgbClr val="FFFF00"/>
                </a:solidFill>
              </a:rPr>
              <a:t>4. Оценка и выбор способа исследования</a:t>
            </a:r>
          </a:p>
        </p:txBody>
      </p:sp>
      <p:sp>
        <p:nvSpPr>
          <p:cNvPr id="3" name="Объект 2"/>
          <p:cNvSpPr>
            <a:spLocks noGrp="1"/>
          </p:cNvSpPr>
          <p:nvPr>
            <p:ph idx="1"/>
          </p:nvPr>
        </p:nvSpPr>
        <p:spPr>
          <a:xfrm>
            <a:off x="-31998" y="1073125"/>
            <a:ext cx="8964488" cy="5648349"/>
          </a:xfrm>
        </p:spPr>
        <p:txBody>
          <a:bodyPr/>
          <a:lstStyle/>
          <a:p>
            <a:r>
              <a:rPr lang="ru-RU" sz="2800" dirty="0">
                <a:latin typeface="Times New Roman" panose="02020603050405020304" pitchFamily="18" charset="0"/>
                <a:cs typeface="Times New Roman" panose="02020603050405020304" pitchFamily="18" charset="0"/>
              </a:rPr>
              <a:t>У четырех друзей есть самокаты с разными размерами колес. Самые маленькие колеса имеют диаметр 10 см, а самые большие – 30 см. Диаметр колес двух других самокатов 15 см и 20 см. Ребята захотели узнать,  зависит ли скорость самоката от размера колес. Для испытания выбрали гладкую асфальтированную дорожку. Каждый из них должен был проехать эту дистанцию, оттолкнувшись только один раз на старте. Для каждого проезда ребята собирались засечь время прохождения дистанции. Перед началом испытания один из друзей сказал: «Я думаю, мы неправильно спланировали наш эксперимент». Немного подумав, ребята с ним согласились</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27</a:t>
            </a:fld>
            <a:endParaRPr lang="ru-RU"/>
          </a:p>
        </p:txBody>
      </p:sp>
    </p:spTree>
    <p:extLst>
      <p:ext uri="{BB962C8B-B14F-4D97-AF65-F5344CB8AC3E}">
        <p14:creationId xmlns:p14="http://schemas.microsoft.com/office/powerpoint/2010/main" val="33182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712968" cy="490066"/>
          </a:xfrm>
        </p:spPr>
        <p:txBody>
          <a:bodyPr/>
          <a:lstStyle/>
          <a:p>
            <a:br>
              <a:rPr lang="ru-RU" b="1" dirty="0">
                <a:solidFill>
                  <a:srgbClr val="FFFF00"/>
                </a:solidFill>
              </a:rPr>
            </a:br>
            <a:r>
              <a:rPr lang="ru-RU" b="1" dirty="0">
                <a:solidFill>
                  <a:srgbClr val="FFFF00"/>
                </a:solidFill>
              </a:rPr>
              <a:t>Оценка и выбор способа исследования</a:t>
            </a:r>
          </a:p>
        </p:txBody>
      </p:sp>
      <p:sp>
        <p:nvSpPr>
          <p:cNvPr id="3" name="Объект 2"/>
          <p:cNvSpPr>
            <a:spLocks noGrp="1"/>
          </p:cNvSpPr>
          <p:nvPr>
            <p:ph idx="1"/>
          </p:nvPr>
        </p:nvSpPr>
        <p:spPr>
          <a:xfrm>
            <a:off x="27334" y="1014189"/>
            <a:ext cx="9144000" cy="5524723"/>
          </a:xfrm>
        </p:spPr>
        <p:txBody>
          <a:bodyPr/>
          <a:lstStyle/>
          <a:p>
            <a:r>
              <a:rPr lang="ru-RU" b="1" dirty="0">
                <a:latin typeface="Times New Roman" panose="02020603050405020304" pitchFamily="18" charset="0"/>
                <a:cs typeface="Times New Roman" panose="02020603050405020304" pitchFamily="18" charset="0"/>
              </a:rPr>
              <a:t>Вопрос:</a:t>
            </a:r>
            <a:r>
              <a:rPr lang="ru-RU" dirty="0">
                <a:latin typeface="Times New Roman" panose="02020603050405020304" pitchFamily="18" charset="0"/>
                <a:cs typeface="Times New Roman" panose="02020603050405020304" pitchFamily="18" charset="0"/>
              </a:rPr>
              <a:t> Что нужно поменять в эксперименте, чтобы определить, зависит скорость самоката от размера колес? Выберите один ответ.</a:t>
            </a:r>
          </a:p>
          <a:p>
            <a:r>
              <a:rPr lang="ru-RU" dirty="0">
                <a:latin typeface="Times New Roman" panose="02020603050405020304" pitchFamily="18" charset="0"/>
                <a:cs typeface="Times New Roman" panose="02020603050405020304" pitchFamily="18" charset="0"/>
              </a:rPr>
              <a:t>А. На всех четырех самокатах дистанцию должен проехать кто-то один из ребят</a:t>
            </a:r>
          </a:p>
          <a:p>
            <a:r>
              <a:rPr lang="ru-RU" dirty="0">
                <a:latin typeface="Times New Roman" panose="02020603050405020304" pitchFamily="18" charset="0"/>
                <a:cs typeface="Times New Roman" panose="02020603050405020304" pitchFamily="18" charset="0"/>
              </a:rPr>
              <a:t>Б. Каждый из ребят должен проехать дистанцию на своем самокате несколько раз</a:t>
            </a:r>
          </a:p>
          <a:p>
            <a:r>
              <a:rPr lang="ru-RU" dirty="0">
                <a:latin typeface="Times New Roman" panose="02020603050405020304" pitchFamily="18" charset="0"/>
                <a:cs typeface="Times New Roman" panose="02020603050405020304" pitchFamily="18" charset="0"/>
              </a:rPr>
              <a:t>В. Ребята должны поменяться самокатами и проехать эту дистанцию не на своем самокате</a:t>
            </a:r>
          </a:p>
          <a:p>
            <a:r>
              <a:rPr lang="ru-RU" dirty="0">
                <a:latin typeface="Times New Roman" panose="02020603050405020304" pitchFamily="18" charset="0"/>
                <a:cs typeface="Times New Roman" panose="02020603050405020304" pitchFamily="18" charset="0"/>
              </a:rPr>
              <a:t>Г. Ребята должны стартовать одновременно, каждый на своем самокате</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28</a:t>
            </a:fld>
            <a:endParaRPr lang="ru-RU"/>
          </a:p>
        </p:txBody>
      </p:sp>
    </p:spTree>
    <p:extLst>
      <p:ext uri="{BB962C8B-B14F-4D97-AF65-F5344CB8AC3E}">
        <p14:creationId xmlns:p14="http://schemas.microsoft.com/office/powerpoint/2010/main" val="161309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6594" y="404664"/>
            <a:ext cx="8229600" cy="346050"/>
          </a:xfrm>
        </p:spPr>
        <p:txBody>
          <a:bodyPr/>
          <a:lstStyle/>
          <a:p>
            <a:r>
              <a:rPr lang="ru-RU" b="1" dirty="0">
                <a:solidFill>
                  <a:srgbClr val="FFFF00"/>
                </a:solidFill>
              </a:rPr>
              <a:t>Оценка и выбор способа      исследования</a:t>
            </a:r>
            <a:endParaRPr lang="ru-RU" dirty="0"/>
          </a:p>
        </p:txBody>
      </p:sp>
      <p:sp>
        <p:nvSpPr>
          <p:cNvPr id="3" name="Объект 2"/>
          <p:cNvSpPr>
            <a:spLocks noGrp="1"/>
          </p:cNvSpPr>
          <p:nvPr>
            <p:ph idx="1"/>
          </p:nvPr>
        </p:nvSpPr>
        <p:spPr>
          <a:xfrm>
            <a:off x="179512" y="1454062"/>
            <a:ext cx="8712968" cy="5084850"/>
          </a:xfrm>
        </p:spPr>
        <p:txBody>
          <a:bodyPr/>
          <a:lstStyle/>
          <a:p>
            <a:r>
              <a:rPr lang="ru-RU" b="1" dirty="0">
                <a:latin typeface="Times New Roman" panose="02020603050405020304" pitchFamily="18" charset="0"/>
                <a:cs typeface="Times New Roman" panose="02020603050405020304" pitchFamily="18" charset="0"/>
              </a:rPr>
              <a:t>Как оценивать способ исследования?</a:t>
            </a:r>
          </a:p>
          <a:p>
            <a:r>
              <a:rPr lang="ru-RU" dirty="0">
                <a:latin typeface="Times New Roman" panose="02020603050405020304" pitchFamily="18" charset="0"/>
                <a:cs typeface="Times New Roman" panose="02020603050405020304" pitchFamily="18" charset="0"/>
              </a:rPr>
              <a:t>Необходимо исключить все факторы, которые могут влиять на скорость: сила отталкивания, масса человека, комплектация самоката (вид, форма, материал), смазка колес, сопротивление воздуха и т.д.</a:t>
            </a:r>
          </a:p>
          <a:p>
            <a:r>
              <a:rPr lang="ru-RU" b="1" dirty="0">
                <a:latin typeface="Times New Roman" panose="02020603050405020304" pitchFamily="18" charset="0"/>
                <a:cs typeface="Times New Roman" panose="02020603050405020304" pitchFamily="18" charset="0"/>
              </a:rPr>
              <a:t>Ответ: </a:t>
            </a:r>
            <a:r>
              <a:rPr lang="ru-RU" dirty="0">
                <a:latin typeface="Times New Roman" panose="02020603050405020304" pitchFamily="18" charset="0"/>
                <a:cs typeface="Times New Roman" panose="02020603050405020304" pitchFamily="18" charset="0"/>
              </a:rPr>
              <a:t>Единственный вариант из четырех, где фактор ездока не влияет на скорость, это вариант А</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29</a:t>
            </a:fld>
            <a:endParaRPr lang="ru-RU"/>
          </a:p>
        </p:txBody>
      </p:sp>
    </p:spTree>
    <p:extLst>
      <p:ext uri="{BB962C8B-B14F-4D97-AF65-F5344CB8AC3E}">
        <p14:creationId xmlns:p14="http://schemas.microsoft.com/office/powerpoint/2010/main" val="33066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0A48A3-4F45-49F9-8BD3-224888D47C5E}"/>
              </a:ext>
            </a:extLst>
          </p:cNvPr>
          <p:cNvSpPr>
            <a:spLocks noGrp="1"/>
          </p:cNvSpPr>
          <p:nvPr>
            <p:ph type="title"/>
          </p:nvPr>
        </p:nvSpPr>
        <p:spPr>
          <a:xfrm>
            <a:off x="0" y="-95522"/>
            <a:ext cx="9143999" cy="568324"/>
          </a:xfrm>
        </p:spPr>
        <p:txBody>
          <a:bodyPr/>
          <a:lstStyle/>
          <a:p>
            <a:r>
              <a:rPr lang="ru-RU" sz="3600" b="1" dirty="0">
                <a:solidFill>
                  <a:srgbClr val="FFFF00"/>
                </a:solidFill>
              </a:rPr>
              <a:t>Задание № 2. </a:t>
            </a:r>
            <a:r>
              <a:rPr lang="ru-RU" sz="3200" b="1" dirty="0">
                <a:solidFill>
                  <a:srgbClr val="FFFF00"/>
                </a:solidFill>
              </a:rPr>
              <a:t>Антибиотики-убийцы бактерий</a:t>
            </a:r>
          </a:p>
        </p:txBody>
      </p:sp>
      <p:sp>
        <p:nvSpPr>
          <p:cNvPr id="3" name="Объект 2">
            <a:extLst>
              <a:ext uri="{FF2B5EF4-FFF2-40B4-BE49-F238E27FC236}">
                <a16:creationId xmlns:a16="http://schemas.microsoft.com/office/drawing/2014/main" id="{3E1B3918-E807-46F9-A013-13EBAD36DF24}"/>
              </a:ext>
            </a:extLst>
          </p:cNvPr>
          <p:cNvSpPr>
            <a:spLocks noGrp="1"/>
          </p:cNvSpPr>
          <p:nvPr>
            <p:ph idx="1"/>
          </p:nvPr>
        </p:nvSpPr>
        <p:spPr>
          <a:xfrm>
            <a:off x="107503" y="328637"/>
            <a:ext cx="8928992" cy="6279282"/>
          </a:xfrm>
        </p:spPr>
        <p:txBody>
          <a:bodyPr/>
          <a:lstStyle/>
          <a:p>
            <a:r>
              <a:rPr lang="ru-RU" sz="2800" b="1" dirty="0">
                <a:solidFill>
                  <a:srgbClr val="FFFF00"/>
                </a:solidFill>
              </a:rPr>
              <a:t>Характеристики задания:</a:t>
            </a:r>
          </a:p>
          <a:p>
            <a:r>
              <a:rPr lang="ru-RU" sz="2800" dirty="0">
                <a:latin typeface="Times New Roman" panose="02020603050405020304" pitchFamily="18" charset="0"/>
                <a:cs typeface="Times New Roman" panose="02020603050405020304" pitchFamily="18" charset="0"/>
              </a:rPr>
              <a:t>Содержательная область оценки: </a:t>
            </a:r>
            <a:r>
              <a:rPr lang="ru-RU" sz="2800" b="1" dirty="0">
                <a:latin typeface="Times New Roman" panose="02020603050405020304" pitchFamily="18" charset="0"/>
                <a:cs typeface="Times New Roman" panose="02020603050405020304" pitchFamily="18" charset="0"/>
              </a:rPr>
              <a:t>живые системы</a:t>
            </a:r>
          </a:p>
          <a:p>
            <a:r>
              <a:rPr lang="ru-RU" sz="2800" dirty="0">
                <a:latin typeface="Times New Roman" panose="02020603050405020304" pitchFamily="18" charset="0"/>
                <a:cs typeface="Times New Roman" panose="02020603050405020304" pitchFamily="18" charset="0"/>
              </a:rPr>
              <a:t>Компетентностная область оценки: </a:t>
            </a:r>
            <a:r>
              <a:rPr lang="ru-RU" sz="2800" b="1" dirty="0">
                <a:latin typeface="Times New Roman" panose="02020603050405020304" pitchFamily="18" charset="0"/>
                <a:cs typeface="Times New Roman" panose="02020603050405020304" pitchFamily="18" charset="0"/>
              </a:rPr>
              <a:t>применение естественнонаучных методов исследования</a:t>
            </a:r>
          </a:p>
          <a:p>
            <a:r>
              <a:rPr lang="ru-RU" sz="2800" dirty="0">
                <a:latin typeface="Times New Roman" panose="02020603050405020304" pitchFamily="18" charset="0"/>
                <a:cs typeface="Times New Roman" panose="02020603050405020304" pitchFamily="18" charset="0"/>
              </a:rPr>
              <a:t>Контекст: </a:t>
            </a:r>
            <a:r>
              <a:rPr lang="ru-RU" sz="2800" b="1" dirty="0">
                <a:latin typeface="Times New Roman" panose="02020603050405020304" pitchFamily="18" charset="0"/>
                <a:cs typeface="Times New Roman" panose="02020603050405020304" pitchFamily="18" charset="0"/>
              </a:rPr>
              <a:t>глобальный</a:t>
            </a:r>
          </a:p>
          <a:p>
            <a:r>
              <a:rPr lang="ru-RU" sz="2800" dirty="0">
                <a:latin typeface="Times New Roman" panose="02020603050405020304" pitchFamily="18" charset="0"/>
                <a:cs typeface="Times New Roman" panose="02020603050405020304" pitchFamily="18" charset="0"/>
              </a:rPr>
              <a:t>Уровень сложности</a:t>
            </a:r>
            <a:r>
              <a:rPr lang="ru-RU" sz="2800" b="1" dirty="0">
                <a:latin typeface="Times New Roman" panose="02020603050405020304" pitchFamily="18" charset="0"/>
                <a:cs typeface="Times New Roman" panose="02020603050405020304" pitchFamily="18" charset="0"/>
              </a:rPr>
              <a:t>: средний</a:t>
            </a:r>
          </a:p>
          <a:p>
            <a:r>
              <a:rPr lang="ru-RU" sz="2800" dirty="0">
                <a:latin typeface="Times New Roman" panose="02020603050405020304" pitchFamily="18" charset="0"/>
                <a:cs typeface="Times New Roman" panose="02020603050405020304" pitchFamily="18" charset="0"/>
              </a:rPr>
              <a:t>Формат ответа: </a:t>
            </a:r>
            <a:r>
              <a:rPr lang="ru-RU" sz="2800" b="1" dirty="0">
                <a:latin typeface="Times New Roman" panose="02020603050405020304" pitchFamily="18" charset="0"/>
                <a:cs typeface="Times New Roman" panose="02020603050405020304" pitchFamily="18" charset="0"/>
              </a:rPr>
              <a:t>задание с развернутым ответом</a:t>
            </a:r>
          </a:p>
          <a:p>
            <a:r>
              <a:rPr lang="ru-RU" sz="2800" dirty="0">
                <a:latin typeface="Times New Roman" panose="02020603050405020304" pitchFamily="18" charset="0"/>
                <a:cs typeface="Times New Roman" panose="02020603050405020304" pitchFamily="18" charset="0"/>
              </a:rPr>
              <a:t>Объект оценки: </a:t>
            </a:r>
            <a:r>
              <a:rPr lang="ru-RU" sz="2800" b="1" dirty="0">
                <a:latin typeface="Times New Roman" panose="02020603050405020304" pitchFamily="18" charset="0"/>
                <a:cs typeface="Times New Roman" panose="02020603050405020304" pitchFamily="18" charset="0"/>
              </a:rPr>
              <a:t>распознавать и формулировать цель данного исследования</a:t>
            </a:r>
          </a:p>
          <a:p>
            <a:r>
              <a:rPr lang="ru-RU" sz="2800" dirty="0">
                <a:latin typeface="Times New Roman" panose="02020603050405020304" pitchFamily="18" charset="0"/>
                <a:cs typeface="Times New Roman" panose="02020603050405020304" pitchFamily="18" charset="0"/>
              </a:rPr>
              <a:t>Максимальный балл: </a:t>
            </a:r>
            <a:r>
              <a:rPr lang="ru-RU" sz="2800" b="1" dirty="0">
                <a:latin typeface="Times New Roman" panose="02020603050405020304" pitchFamily="18" charset="0"/>
                <a:cs typeface="Times New Roman" panose="02020603050405020304" pitchFamily="18" charset="0"/>
              </a:rPr>
              <a:t>1</a:t>
            </a:r>
          </a:p>
          <a:p>
            <a:r>
              <a:rPr lang="ru-RU" sz="2800" dirty="0">
                <a:latin typeface="Times New Roman" panose="02020603050405020304" pitchFamily="18" charset="0"/>
                <a:cs typeface="Times New Roman" panose="02020603050405020304" pitchFamily="18" charset="0"/>
              </a:rPr>
              <a:t>Способ проверки: </a:t>
            </a:r>
            <a:r>
              <a:rPr lang="ru-RU" sz="2800" b="1" dirty="0">
                <a:latin typeface="Times New Roman" panose="02020603050405020304" pitchFamily="18" charset="0"/>
                <a:cs typeface="Times New Roman" panose="02020603050405020304" pitchFamily="18" charset="0"/>
              </a:rPr>
              <a:t>экспертом</a:t>
            </a:r>
          </a:p>
        </p:txBody>
      </p:sp>
      <p:sp>
        <p:nvSpPr>
          <p:cNvPr id="4" name="Дата 3">
            <a:extLst>
              <a:ext uri="{FF2B5EF4-FFF2-40B4-BE49-F238E27FC236}">
                <a16:creationId xmlns:a16="http://schemas.microsoft.com/office/drawing/2014/main" id="{7B842562-07C2-4A22-A021-628794F9A0FD}"/>
              </a:ext>
            </a:extLst>
          </p:cNvPr>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a:extLst>
              <a:ext uri="{FF2B5EF4-FFF2-40B4-BE49-F238E27FC236}">
                <a16:creationId xmlns:a16="http://schemas.microsoft.com/office/drawing/2014/main" id="{CD234707-E267-4714-8404-B783A2E18CD9}"/>
              </a:ext>
            </a:extLst>
          </p:cNvPr>
          <p:cNvSpPr>
            <a:spLocks noGrp="1"/>
          </p:cNvSpPr>
          <p:nvPr>
            <p:ph type="sldNum" sz="quarter" idx="12"/>
          </p:nvPr>
        </p:nvSpPr>
        <p:spPr/>
        <p:txBody>
          <a:bodyPr/>
          <a:lstStyle/>
          <a:p>
            <a:pPr>
              <a:defRPr/>
            </a:pPr>
            <a:fld id="{596631BF-06DB-4F81-ABE5-FAB4FF3E686C}" type="slidenum">
              <a:rPr lang="ru-RU" smtClean="0"/>
              <a:pPr>
                <a:defRPr/>
              </a:pPr>
              <a:t>3</a:t>
            </a:fld>
            <a:endParaRPr lang="ru-RU"/>
          </a:p>
        </p:txBody>
      </p:sp>
    </p:spTree>
    <p:extLst>
      <p:ext uri="{BB962C8B-B14F-4D97-AF65-F5344CB8AC3E}">
        <p14:creationId xmlns:p14="http://schemas.microsoft.com/office/powerpoint/2010/main" val="298908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0910"/>
            <a:ext cx="8229600" cy="634082"/>
          </a:xfrm>
        </p:spPr>
        <p:txBody>
          <a:bodyPr/>
          <a:lstStyle/>
          <a:p>
            <a:r>
              <a:rPr lang="ru-RU" b="1" dirty="0">
                <a:solidFill>
                  <a:srgbClr val="FFFF00"/>
                </a:solidFill>
              </a:rPr>
              <a:t>5. Задания на анализ данных</a:t>
            </a:r>
          </a:p>
        </p:txBody>
      </p:sp>
      <p:sp>
        <p:nvSpPr>
          <p:cNvPr id="3" name="Объект 2"/>
          <p:cNvSpPr>
            <a:spLocks noGrp="1"/>
          </p:cNvSpPr>
          <p:nvPr>
            <p:ph idx="1"/>
          </p:nvPr>
        </p:nvSpPr>
        <p:spPr>
          <a:xfrm>
            <a:off x="0" y="538089"/>
            <a:ext cx="9144000" cy="5898753"/>
          </a:xfrm>
        </p:spPr>
        <p:txBody>
          <a:bodyPr/>
          <a:lstStyle/>
          <a:p>
            <a:r>
              <a:rPr lang="ru-RU" b="1" dirty="0">
                <a:latin typeface="Times New Roman" panose="02020603050405020304" pitchFamily="18" charset="0"/>
                <a:cs typeface="Times New Roman" panose="02020603050405020304" pitchFamily="18" charset="0"/>
              </a:rPr>
              <a:t>Получение вывода на основе анализа информации</a:t>
            </a:r>
          </a:p>
          <a:p>
            <a:pPr marL="95250" indent="-95250"/>
            <a:r>
              <a:rPr lang="ru-RU" dirty="0">
                <a:latin typeface="Times New Roman" panose="02020603050405020304" pitchFamily="18" charset="0"/>
                <a:cs typeface="Times New Roman" panose="02020603050405020304" pitchFamily="18" charset="0"/>
              </a:rPr>
              <a:t>Укусы клещей могут быть опасны для человека, потому что некоторые клещи являются переносчиками  такого заболевания, как энцефалит. Личинки клеща живут на мелких животных и перед наступлением следующей фазы, падают на землю, превращаясь в молодые особи клеща – нимфы. Они живут на крупных животных, насыщаясь их кровью. Затем нимфы линяют и также падают на землю. Взрослая особь клеща заползает на травинки и ждет «добычу»</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30</a:t>
            </a:fld>
            <a:endParaRPr lang="ru-RU"/>
          </a:p>
        </p:txBody>
      </p:sp>
    </p:spTree>
    <p:extLst>
      <p:ext uri="{BB962C8B-B14F-4D97-AF65-F5344CB8AC3E}">
        <p14:creationId xmlns:p14="http://schemas.microsoft.com/office/powerpoint/2010/main" val="35819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60"/>
            <a:ext cx="8229600" cy="490066"/>
          </a:xfrm>
        </p:spPr>
        <p:txBody>
          <a:bodyPr/>
          <a:lstStyle/>
          <a:p>
            <a:r>
              <a:rPr lang="ru-RU" b="1" dirty="0">
                <a:solidFill>
                  <a:srgbClr val="FFFF00"/>
                </a:solidFill>
              </a:rPr>
              <a:t>Задания на анализ данных</a:t>
            </a:r>
            <a:endParaRPr lang="ru-RU" dirty="0"/>
          </a:p>
        </p:txBody>
      </p:sp>
      <p:sp>
        <p:nvSpPr>
          <p:cNvPr id="3" name="Объект 2"/>
          <p:cNvSpPr>
            <a:spLocks noGrp="1"/>
          </p:cNvSpPr>
          <p:nvPr>
            <p:ph idx="1"/>
          </p:nvPr>
        </p:nvSpPr>
        <p:spPr>
          <a:xfrm>
            <a:off x="179512" y="692696"/>
            <a:ext cx="8964488" cy="5663654"/>
          </a:xfrm>
        </p:spPr>
        <p:txBody>
          <a:bodyPr/>
          <a:lstStyle/>
          <a:p>
            <a:r>
              <a:rPr lang="ru-RU" dirty="0">
                <a:latin typeface="Times New Roman" panose="02020603050405020304" pitchFamily="18" charset="0"/>
                <a:cs typeface="Times New Roman" panose="02020603050405020304" pitchFamily="18" charset="0"/>
              </a:rPr>
              <a:t>Цикл жизни клеща заканчивается размножением. Самец после оплодотворения умирает. Самка умирает после откладывания яиц, предварительно напившись крови.</a:t>
            </a:r>
          </a:p>
          <a:p>
            <a:r>
              <a:rPr lang="ru-RU" b="1" dirty="0">
                <a:latin typeface="Times New Roman" panose="02020603050405020304" pitchFamily="18" charset="0"/>
                <a:cs typeface="Times New Roman" panose="02020603050405020304" pitchFamily="18" charset="0"/>
              </a:rPr>
              <a:t>Вопрос: </a:t>
            </a:r>
            <a:r>
              <a:rPr lang="ru-RU" dirty="0">
                <a:latin typeface="Times New Roman" panose="02020603050405020304" pitchFamily="18" charset="0"/>
                <a:cs typeface="Times New Roman" panose="02020603050405020304" pitchFamily="18" charset="0"/>
              </a:rPr>
              <a:t>В какое время года вероятность укуса человека клещом наибольшая? Ответ объяснить. </a:t>
            </a:r>
          </a:p>
          <a:p>
            <a:r>
              <a:rPr lang="ru-RU" b="1" dirty="0">
                <a:latin typeface="Times New Roman" panose="02020603050405020304" pitchFamily="18" charset="0"/>
                <a:cs typeface="Times New Roman" panose="02020603050405020304" pitchFamily="18" charset="0"/>
              </a:rPr>
              <a:t>Как анализировать </a:t>
            </a:r>
          </a:p>
          <a:p>
            <a:pPr marL="0" indent="0">
              <a:buNone/>
            </a:pPr>
            <a:r>
              <a:rPr lang="ru-RU" b="1" dirty="0">
                <a:latin typeface="Times New Roman" panose="02020603050405020304" pitchFamily="18" charset="0"/>
                <a:cs typeface="Times New Roman" panose="02020603050405020304" pitchFamily="18" charset="0"/>
              </a:rPr>
              <a:t>информацию?</a:t>
            </a:r>
          </a:p>
          <a:p>
            <a:r>
              <a:rPr lang="ru-RU" dirty="0">
                <a:latin typeface="Times New Roman" panose="02020603050405020304" pitchFamily="18" charset="0"/>
                <a:cs typeface="Times New Roman" panose="02020603050405020304" pitchFamily="18" charset="0"/>
              </a:rPr>
              <a:t>Данные надо анализировать, </a:t>
            </a:r>
          </a:p>
          <a:p>
            <a:pPr marL="0" indent="0">
              <a:buNone/>
            </a:pPr>
            <a:r>
              <a:rPr lang="ru-RU" dirty="0">
                <a:latin typeface="Times New Roman" panose="02020603050405020304" pitchFamily="18" charset="0"/>
                <a:cs typeface="Times New Roman" panose="02020603050405020304" pitchFamily="18" charset="0"/>
              </a:rPr>
              <a:t>сопоставляя текст и диаграмму</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31</a:t>
            </a:fld>
            <a:endParaRPr lang="ru-RU"/>
          </a:p>
        </p:txBody>
      </p:sp>
      <p:pic>
        <p:nvPicPr>
          <p:cNvPr id="6" name="Рисунок 5"/>
          <p:cNvPicPr>
            <a:picLocks noChangeAspect="1"/>
          </p:cNvPicPr>
          <p:nvPr/>
        </p:nvPicPr>
        <p:blipFill rotWithShape="1">
          <a:blip r:embed="rId2"/>
          <a:srcRect l="76833" t="47013" r="11074" b="30447"/>
          <a:stretch/>
        </p:blipFill>
        <p:spPr>
          <a:xfrm>
            <a:off x="5940152" y="3730684"/>
            <a:ext cx="2592288" cy="2675909"/>
          </a:xfrm>
          <a:prstGeom prst="rect">
            <a:avLst/>
          </a:prstGeom>
        </p:spPr>
      </p:pic>
    </p:spTree>
    <p:extLst>
      <p:ext uri="{BB962C8B-B14F-4D97-AF65-F5344CB8AC3E}">
        <p14:creationId xmlns:p14="http://schemas.microsoft.com/office/powerpoint/2010/main" val="6264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66117"/>
            <a:ext cx="9144000" cy="6172795"/>
          </a:xfrm>
        </p:spPr>
        <p:txBody>
          <a:bodyPr/>
          <a:lstStyle/>
          <a:p>
            <a:pPr marL="171450" indent="-171450"/>
            <a:r>
              <a:rPr lang="ru-RU" sz="3000" b="1" dirty="0">
                <a:latin typeface="Times New Roman" panose="02020603050405020304" pitchFamily="18" charset="0"/>
                <a:cs typeface="Times New Roman" panose="02020603050405020304" pitchFamily="18" charset="0"/>
              </a:rPr>
              <a:t>Пояснения: </a:t>
            </a:r>
            <a:r>
              <a:rPr lang="ru-RU" sz="3000" dirty="0">
                <a:latin typeface="Times New Roman" panose="02020603050405020304" pitchFamily="18" charset="0"/>
                <a:cs typeface="Times New Roman" panose="02020603050405020304" pitchFamily="18" charset="0"/>
              </a:rPr>
              <a:t>Из теста понятно, что наиболее опасны для человека взрослые особи. Из диаграммы видно, что взрослые особи появляются весной. Самки живут и какую-то часть лета, потому что именно летом они откладывают яйца.</a:t>
            </a:r>
          </a:p>
          <a:p>
            <a:pPr marL="95250" indent="-95250"/>
            <a:r>
              <a:rPr lang="ru-RU" sz="3000" b="1" dirty="0">
                <a:latin typeface="Times New Roman" panose="02020603050405020304" pitchFamily="18" charset="0"/>
                <a:cs typeface="Times New Roman" panose="02020603050405020304" pitchFamily="18" charset="0"/>
              </a:rPr>
              <a:t>Ответ 1. </a:t>
            </a:r>
            <a:r>
              <a:rPr lang="ru-RU" sz="3000" dirty="0">
                <a:latin typeface="Times New Roman" panose="02020603050405020304" pitchFamily="18" charset="0"/>
                <a:cs typeface="Times New Roman" panose="02020603050405020304" pitchFamily="18" charset="0"/>
              </a:rPr>
              <a:t>Наибольшая вероятность укуса человека клещом весной, потому что в это время года появляются активные взрослые особи</a:t>
            </a:r>
          </a:p>
          <a:p>
            <a:pPr marL="95250" indent="-95250"/>
            <a:r>
              <a:rPr lang="ru-RU" sz="3000" b="1" dirty="0">
                <a:latin typeface="Times New Roman" panose="02020603050405020304" pitchFamily="18" charset="0"/>
                <a:cs typeface="Times New Roman" panose="02020603050405020304" pitchFamily="18" charset="0"/>
              </a:rPr>
              <a:t>Ответ 2.</a:t>
            </a:r>
            <a:r>
              <a:rPr lang="ru-RU" sz="3000" dirty="0">
                <a:latin typeface="Times New Roman" panose="02020603050405020304" pitchFamily="18" charset="0"/>
                <a:cs typeface="Times New Roman" panose="02020603050405020304" pitchFamily="18" charset="0"/>
              </a:rPr>
              <a:t> Скорее всего наибольшая вероятность укуса человека клещом весной, потому что в это время года появляются активные взрослые особи. Но и летом эта опасность остается, потому что взрослые особи (самки) какое-то время живут и летом</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7" name="Заголовок 1"/>
          <p:cNvSpPr>
            <a:spLocks noGrp="1"/>
          </p:cNvSpPr>
          <p:nvPr>
            <p:ph type="title"/>
          </p:nvPr>
        </p:nvSpPr>
        <p:spPr>
          <a:xfrm>
            <a:off x="179512" y="-157412"/>
            <a:ext cx="8229600" cy="706090"/>
          </a:xfrm>
        </p:spPr>
        <p:txBody>
          <a:bodyPr/>
          <a:lstStyle/>
          <a:p>
            <a:r>
              <a:rPr lang="ru-RU" b="1" dirty="0">
                <a:solidFill>
                  <a:srgbClr val="FFFF00"/>
                </a:solidFill>
              </a:rPr>
              <a:t>Ответ</a:t>
            </a:r>
            <a:endParaRPr lang="ru-RU" dirty="0"/>
          </a:p>
        </p:txBody>
      </p:sp>
    </p:spTree>
    <p:extLst>
      <p:ext uri="{BB962C8B-B14F-4D97-AF65-F5344CB8AC3E}">
        <p14:creationId xmlns:p14="http://schemas.microsoft.com/office/powerpoint/2010/main" val="2409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634082"/>
          </a:xfrm>
        </p:spPr>
        <p:txBody>
          <a:bodyPr/>
          <a:lstStyle/>
          <a:p>
            <a:br>
              <a:rPr lang="ru-RU" b="1" dirty="0">
                <a:solidFill>
                  <a:srgbClr val="FFFF00"/>
                </a:solidFill>
              </a:rPr>
            </a:br>
            <a:r>
              <a:rPr lang="ru-RU" b="1" dirty="0">
                <a:solidFill>
                  <a:srgbClr val="FFFF00"/>
                </a:solidFill>
              </a:rPr>
              <a:t>6. Прогнозирование на основе анализа данных</a:t>
            </a:r>
          </a:p>
        </p:txBody>
      </p:sp>
      <p:sp>
        <p:nvSpPr>
          <p:cNvPr id="3" name="Объект 2"/>
          <p:cNvSpPr>
            <a:spLocks noGrp="1"/>
          </p:cNvSpPr>
          <p:nvPr>
            <p:ph idx="1"/>
          </p:nvPr>
        </p:nvSpPr>
        <p:spPr>
          <a:xfrm>
            <a:off x="0" y="1165920"/>
            <a:ext cx="8964488" cy="5159598"/>
          </a:xfrm>
        </p:spPr>
        <p:txBody>
          <a:bodyPr/>
          <a:lstStyle/>
          <a:p>
            <a:r>
              <a:rPr lang="ru-RU" sz="2800" dirty="0">
                <a:latin typeface="Times New Roman" panose="02020603050405020304" pitchFamily="18" charset="0"/>
                <a:cs typeface="Times New Roman" panose="02020603050405020304" pitchFamily="18" charset="0"/>
              </a:rPr>
              <a:t>Многие ученые считают, что повышение концентрации углекислого газа в атмосфере Земли – одна из главных причин «парникового эффекта» и глобального потепления. На графике приведены данные о содержании СО</a:t>
            </a:r>
            <a:r>
              <a:rPr lang="ru-RU" sz="1600" b="1" dirty="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полученные на научных станциях, расположенных далеко от источников загрязнения атмосферы.</a:t>
            </a:r>
          </a:p>
          <a:p>
            <a:r>
              <a:rPr lang="ru-RU" sz="2800" b="1" dirty="0">
                <a:latin typeface="Times New Roman" panose="02020603050405020304" pitchFamily="18" charset="0"/>
                <a:cs typeface="Times New Roman" panose="02020603050405020304" pitchFamily="18" charset="0"/>
              </a:rPr>
              <a:t>Вопрос: </a:t>
            </a:r>
            <a:r>
              <a:rPr lang="ru-RU" sz="2800" dirty="0">
                <a:latin typeface="Times New Roman" panose="02020603050405020304" pitchFamily="18" charset="0"/>
                <a:cs typeface="Times New Roman" panose="02020603050405020304" pitchFamily="18" charset="0"/>
              </a:rPr>
              <a:t>Предположив, что тенденция изменения содержания углекислого газа в атмосфере сохранится, подскажите на основе графика, какова будет его концентрация: 1) в 2025 году; 2) в 2050 году. Оцените точность такого прогноза</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33</a:t>
            </a:fld>
            <a:endParaRPr lang="ru-RU"/>
          </a:p>
        </p:txBody>
      </p:sp>
    </p:spTree>
    <p:extLst>
      <p:ext uri="{BB962C8B-B14F-4D97-AF65-F5344CB8AC3E}">
        <p14:creationId xmlns:p14="http://schemas.microsoft.com/office/powerpoint/2010/main" val="172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99392"/>
            <a:ext cx="8229600" cy="1143000"/>
          </a:xfrm>
        </p:spPr>
        <p:txBody>
          <a:bodyPr/>
          <a:lstStyle/>
          <a:p>
            <a:r>
              <a:rPr lang="ru-RU" sz="3600" b="1" dirty="0">
                <a:solidFill>
                  <a:srgbClr val="FFFF00"/>
                </a:solidFill>
              </a:rPr>
              <a:t>Изменение  содержания углекислого газа в земной атмосфере за 50 лет</a:t>
            </a:r>
          </a:p>
        </p:txBody>
      </p:sp>
      <p:pic>
        <p:nvPicPr>
          <p:cNvPr id="6" name="Объект 5"/>
          <p:cNvPicPr>
            <a:picLocks noGrp="1" noChangeAspect="1"/>
          </p:cNvPicPr>
          <p:nvPr>
            <p:ph idx="1"/>
          </p:nvPr>
        </p:nvPicPr>
        <p:blipFill rotWithShape="1">
          <a:blip r:embed="rId2"/>
          <a:srcRect l="55606" t="24569" r="17080" b="43564"/>
          <a:stretch/>
        </p:blipFill>
        <p:spPr>
          <a:xfrm>
            <a:off x="899592" y="1043608"/>
            <a:ext cx="7643192" cy="5015845"/>
          </a:xfrm>
          <a:prstGeom prst="rect">
            <a:avLst/>
          </a:prstGeom>
          <a:ln>
            <a:solidFill>
              <a:schemeClr val="accent1"/>
            </a:solidFill>
          </a:ln>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34</a:t>
            </a:fld>
            <a:endParaRPr lang="ru-RU"/>
          </a:p>
        </p:txBody>
      </p:sp>
    </p:spTree>
    <p:extLst>
      <p:ext uri="{BB962C8B-B14F-4D97-AF65-F5344CB8AC3E}">
        <p14:creationId xmlns:p14="http://schemas.microsoft.com/office/powerpoint/2010/main" val="1098975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33059" cy="1052736"/>
          </a:xfrm>
        </p:spPr>
        <p:txBody>
          <a:bodyPr/>
          <a:lstStyle/>
          <a:p>
            <a:r>
              <a:rPr lang="ru-RU" b="1" dirty="0">
                <a:solidFill>
                  <a:srgbClr val="FFFF00"/>
                </a:solidFill>
              </a:rPr>
              <a:t>О чем говорят приведенные данные?</a:t>
            </a:r>
          </a:p>
        </p:txBody>
      </p:sp>
      <p:sp>
        <p:nvSpPr>
          <p:cNvPr id="3" name="Объект 2"/>
          <p:cNvSpPr>
            <a:spLocks noGrp="1"/>
          </p:cNvSpPr>
          <p:nvPr>
            <p:ph idx="1"/>
          </p:nvPr>
        </p:nvSpPr>
        <p:spPr>
          <a:xfrm>
            <a:off x="89755" y="1079861"/>
            <a:ext cx="8953547" cy="5544616"/>
          </a:xfrm>
          <a:solidFill>
            <a:schemeClr val="bg1"/>
          </a:solidFill>
        </p:spPr>
        <p:txBody>
          <a:bodyPr/>
          <a:lstStyle/>
          <a:p>
            <a:pPr marL="0" indent="0"/>
            <a:r>
              <a:rPr lang="ru-RU" sz="2400" dirty="0">
                <a:latin typeface="Times New Roman" panose="02020603050405020304" pitchFamily="18" charset="0"/>
                <a:cs typeface="Times New Roman" panose="02020603050405020304" pitchFamily="18" charset="0"/>
              </a:rPr>
              <a:t>На протяжении 60 лет содержание  углекислого газа в атмосфере увеличилось, причем можно считать, что последние 20 лет график шел почти линейно (прямая линия). Поэтому можно достаточно уверенно прогнозировать, что такой линейный рост продолжится и до 2025 года. Чтобы оценить, какая концентрация СО2 будет в 2025 году надо или мысленно воспользоваться линейкой и продолжить прямую, или просто вычислить по графику, на сколько увеличится концентрация за 7 лет после 2018 года. По графику мы видим, что за 12 лет, между 2006 и 2018 годом она выросла примерно на 30 единиц. Значит, за следующие после 2018 года 7 лет она увеличится примерно на 15–17 единиц и составит в  итоге около 425–427 единиц. Если считать, что и до 2050 года продолжится линейный рост, то такие же простые вычисления покажут, что концентрация может  увеличиться еще на 60–65 единиц и составит уже примерно 490 единиц</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Tree>
    <p:extLst>
      <p:ext uri="{BB962C8B-B14F-4D97-AF65-F5344CB8AC3E}">
        <p14:creationId xmlns:p14="http://schemas.microsoft.com/office/powerpoint/2010/main" val="14359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476672"/>
            <a:ext cx="9252520" cy="763488"/>
          </a:xfrm>
        </p:spPr>
        <p:txBody>
          <a:bodyPr/>
          <a:lstStyle/>
          <a:p>
            <a:r>
              <a:rPr lang="ru-RU" b="1" dirty="0">
                <a:solidFill>
                  <a:srgbClr val="FFFF00"/>
                </a:solidFill>
              </a:rPr>
              <a:t>Как критически взглянуть на этот прогноз?</a:t>
            </a:r>
            <a:br>
              <a:rPr lang="ru-RU" b="1" dirty="0">
                <a:solidFill>
                  <a:srgbClr val="FFFF00"/>
                </a:solidFill>
              </a:rPr>
            </a:br>
            <a:endParaRPr lang="ru-RU" b="1" dirty="0">
              <a:solidFill>
                <a:srgbClr val="FFFF00"/>
              </a:solidFill>
            </a:endParaRPr>
          </a:p>
        </p:txBody>
      </p:sp>
      <p:sp>
        <p:nvSpPr>
          <p:cNvPr id="3" name="Объект 2"/>
          <p:cNvSpPr>
            <a:spLocks noGrp="1"/>
          </p:cNvSpPr>
          <p:nvPr>
            <p:ph idx="1"/>
          </p:nvPr>
        </p:nvSpPr>
        <p:spPr>
          <a:xfrm>
            <a:off x="216582" y="980728"/>
            <a:ext cx="8892480" cy="5375622"/>
          </a:xfrm>
          <a:solidFill>
            <a:schemeClr val="bg1"/>
          </a:solidFill>
        </p:spPr>
        <p:txBody>
          <a:bodyPr/>
          <a:lstStyle/>
          <a:p>
            <a:pPr marL="82550" indent="-82550"/>
            <a:r>
              <a:rPr lang="ru-RU" sz="2800" dirty="0">
                <a:latin typeface="Times New Roman" panose="02020603050405020304" pitchFamily="18" charset="0"/>
                <a:cs typeface="Times New Roman" panose="02020603050405020304" pitchFamily="18" charset="0"/>
              </a:rPr>
              <a:t>Пока мы исходили в своём прогнозе из чистой арифметики, не учитывая, что какие-то факторы могут повлиять на ход графика. Реальный рост концентрации CO</a:t>
            </a:r>
            <a:r>
              <a:rPr lang="ru-RU" sz="1800" dirty="0">
                <a:latin typeface="Times New Roman" panose="02020603050405020304" pitchFamily="18" charset="0"/>
                <a:cs typeface="Times New Roman" panose="02020603050405020304" pitchFamily="18" charset="0"/>
              </a:rPr>
              <a:t>2 </a:t>
            </a:r>
            <a:r>
              <a:rPr lang="ru-RU" sz="2800" dirty="0">
                <a:latin typeface="Times New Roman" panose="02020603050405020304" pitchFamily="18" charset="0"/>
                <a:cs typeface="Times New Roman" panose="02020603050405020304" pitchFamily="18" charset="0"/>
              </a:rPr>
              <a:t>может и ускориться, и замедлиться. Ускориться он может, если человечество во всё больших масштабах будет использовать </a:t>
            </a:r>
            <a:r>
              <a:rPr lang="ru-RU" sz="2800" dirty="0" err="1">
                <a:latin typeface="Times New Roman" panose="02020603050405020304" pitchFamily="18" charset="0"/>
                <a:cs typeface="Times New Roman" panose="02020603050405020304" pitchFamily="18" charset="0"/>
              </a:rPr>
              <a:t>невозобновляемые</a:t>
            </a:r>
            <a:r>
              <a:rPr lang="ru-RU" sz="2800" dirty="0">
                <a:latin typeface="Times New Roman" panose="02020603050405020304" pitchFamily="18" charset="0"/>
                <a:cs typeface="Times New Roman" panose="02020603050405020304" pitchFamily="18" charset="0"/>
              </a:rPr>
              <a:t> источники энергии (нефть, газ, уголь), а замедлиться, или даже содержание СО</a:t>
            </a:r>
            <a:r>
              <a:rPr lang="ru-RU" sz="1800" dirty="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начнётся уменьшаться, если, наоборот, </a:t>
            </a:r>
            <a:r>
              <a:rPr lang="ru-RU" sz="2800" dirty="0" err="1">
                <a:latin typeface="Times New Roman" panose="02020603050405020304" pitchFamily="18" charset="0"/>
                <a:cs typeface="Times New Roman" panose="02020603050405020304" pitchFamily="18" charset="0"/>
              </a:rPr>
              <a:t>невозобновляемые</a:t>
            </a:r>
            <a:r>
              <a:rPr lang="ru-RU" sz="2800" dirty="0">
                <a:latin typeface="Times New Roman" panose="02020603050405020304" pitchFamily="18" charset="0"/>
                <a:cs typeface="Times New Roman" panose="02020603050405020304" pitchFamily="18" charset="0"/>
              </a:rPr>
              <a:t> источники энергии будут заменяться возобновляемыми (энергия ветра, солнца, приливов и отливов) и будут больше использоваться энергосберегающие технологии</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36</a:t>
            </a:fld>
            <a:endParaRPr lang="ru-RU"/>
          </a:p>
        </p:txBody>
      </p:sp>
    </p:spTree>
    <p:extLst>
      <p:ext uri="{BB962C8B-B14F-4D97-AF65-F5344CB8AC3E}">
        <p14:creationId xmlns:p14="http://schemas.microsoft.com/office/powerpoint/2010/main" val="12205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643" y="188640"/>
            <a:ext cx="8229600" cy="562074"/>
          </a:xfrm>
        </p:spPr>
        <p:txBody>
          <a:bodyPr/>
          <a:lstStyle/>
          <a:p>
            <a:r>
              <a:rPr lang="ru-RU" b="1" dirty="0">
                <a:solidFill>
                  <a:srgbClr val="FFFF00"/>
                </a:solidFill>
              </a:rPr>
              <a:t>Примерный ответ</a:t>
            </a:r>
          </a:p>
        </p:txBody>
      </p:sp>
      <p:sp>
        <p:nvSpPr>
          <p:cNvPr id="3" name="Объект 2"/>
          <p:cNvSpPr>
            <a:spLocks noGrp="1"/>
          </p:cNvSpPr>
          <p:nvPr>
            <p:ph idx="1"/>
          </p:nvPr>
        </p:nvSpPr>
        <p:spPr>
          <a:xfrm>
            <a:off x="179512" y="908720"/>
            <a:ext cx="8856984" cy="5447630"/>
          </a:xfrm>
        </p:spPr>
        <p:txBody>
          <a:bodyPr/>
          <a:lstStyle/>
          <a:p>
            <a:r>
              <a:rPr lang="ru-RU" b="1" dirty="0">
                <a:latin typeface="Times New Roman" panose="02020603050405020304" pitchFamily="18" charset="0"/>
                <a:cs typeface="Times New Roman" panose="02020603050405020304" pitchFamily="18" charset="0"/>
              </a:rPr>
              <a:t>Ответ 1:</a:t>
            </a:r>
            <a:r>
              <a:rPr lang="ru-RU" dirty="0">
                <a:latin typeface="Times New Roman" panose="02020603050405020304" pitchFamily="18" charset="0"/>
                <a:cs typeface="Times New Roman" panose="02020603050405020304" pitchFamily="18" charset="0"/>
              </a:rPr>
              <a:t> В 2025 году — примерно 425–427 единиц; в 2050 году — примерно 490 единиц. Прогноз на 2025 год гораздо надёжней, чем на 2050 год.</a:t>
            </a:r>
          </a:p>
          <a:p>
            <a:r>
              <a:rPr lang="ru-RU" b="1" dirty="0">
                <a:latin typeface="Times New Roman" panose="02020603050405020304" pitchFamily="18" charset="0"/>
                <a:cs typeface="Times New Roman" panose="02020603050405020304" pitchFamily="18" charset="0"/>
              </a:rPr>
              <a:t>Ответ 2:</a:t>
            </a:r>
            <a:r>
              <a:rPr lang="ru-RU" dirty="0">
                <a:latin typeface="Times New Roman" panose="02020603050405020304" pitchFamily="18" charset="0"/>
                <a:cs typeface="Times New Roman" panose="02020603050405020304" pitchFamily="18" charset="0"/>
              </a:rPr>
              <a:t> В 2025 году — примерно 425—427 единиц; в 2050 году — примерно 490 единиц. Прогноз на 2025 год надёжней, чем на 2050 год, потому что к 2050 году могут произойти различные изменения в технологиях и состоянии окружающей среды, которые повлияют на ход графика</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37</a:t>
            </a:fld>
            <a:endParaRPr lang="ru-RU"/>
          </a:p>
        </p:txBody>
      </p:sp>
    </p:spTree>
    <p:extLst>
      <p:ext uri="{BB962C8B-B14F-4D97-AF65-F5344CB8AC3E}">
        <p14:creationId xmlns:p14="http://schemas.microsoft.com/office/powerpoint/2010/main" val="35494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2652"/>
            <a:ext cx="8229600" cy="520044"/>
          </a:xfrm>
        </p:spPr>
        <p:txBody>
          <a:bodyPr/>
          <a:lstStyle/>
          <a:p>
            <a:r>
              <a:rPr lang="ru-RU" b="1" dirty="0">
                <a:solidFill>
                  <a:srgbClr val="FFFF00"/>
                </a:solidFill>
              </a:rPr>
              <a:t>Комплексное задание</a:t>
            </a:r>
          </a:p>
        </p:txBody>
      </p:sp>
      <p:sp>
        <p:nvSpPr>
          <p:cNvPr id="3" name="Объект 2"/>
          <p:cNvSpPr>
            <a:spLocks noGrp="1"/>
          </p:cNvSpPr>
          <p:nvPr>
            <p:ph idx="1"/>
          </p:nvPr>
        </p:nvSpPr>
        <p:spPr>
          <a:xfrm>
            <a:off x="179512" y="692696"/>
            <a:ext cx="8784976" cy="5832648"/>
          </a:xfrm>
        </p:spPr>
        <p:txBody>
          <a:bodyPr/>
          <a:lstStyle/>
          <a:p>
            <a:endParaRPr lang="ru-RU" dirty="0"/>
          </a:p>
          <a:p>
            <a:r>
              <a:rPr lang="ru-RU" dirty="0"/>
              <a:t>Именно комплексные задания выполняют  школьники многих стран, включая Россию, которые участвуют  в международном исследовании PISA. </a:t>
            </a:r>
          </a:p>
          <a:p>
            <a:r>
              <a:rPr lang="ru-RU" dirty="0"/>
              <a:t>Разберём  комплексное задание, которое называется «Очистка воды»</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38</a:t>
            </a:fld>
            <a:endParaRPr lang="ru-RU"/>
          </a:p>
        </p:txBody>
      </p:sp>
    </p:spTree>
    <p:extLst>
      <p:ext uri="{BB962C8B-B14F-4D97-AF65-F5344CB8AC3E}">
        <p14:creationId xmlns:p14="http://schemas.microsoft.com/office/powerpoint/2010/main" val="19108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636"/>
            <a:ext cx="9252520" cy="592052"/>
          </a:xfrm>
        </p:spPr>
        <p:txBody>
          <a:bodyPr/>
          <a:lstStyle/>
          <a:p>
            <a:r>
              <a:rPr lang="ru-RU" sz="4000" b="1" dirty="0">
                <a:solidFill>
                  <a:srgbClr val="FFFF00"/>
                </a:solidFill>
              </a:rPr>
              <a:t>Комплексное задание «Очистка воды»</a:t>
            </a:r>
            <a:endParaRPr lang="ru-RU" sz="4000" dirty="0"/>
          </a:p>
        </p:txBody>
      </p:sp>
      <p:sp>
        <p:nvSpPr>
          <p:cNvPr id="3" name="Объект 2"/>
          <p:cNvSpPr>
            <a:spLocks noGrp="1"/>
          </p:cNvSpPr>
          <p:nvPr>
            <p:ph idx="1"/>
          </p:nvPr>
        </p:nvSpPr>
        <p:spPr>
          <a:xfrm>
            <a:off x="0" y="764704"/>
            <a:ext cx="9144000" cy="6093296"/>
          </a:xfrm>
          <a:solidFill>
            <a:schemeClr val="bg1"/>
          </a:solidFill>
        </p:spPr>
        <p:txBody>
          <a:bodyPr/>
          <a:lstStyle/>
          <a:p>
            <a:r>
              <a:rPr lang="ru-RU" sz="3000" dirty="0">
                <a:latin typeface="Times New Roman" panose="02020603050405020304" pitchFamily="18" charset="0"/>
                <a:cs typeface="Times New Roman" panose="02020603050405020304" pitchFamily="18" charset="0"/>
              </a:rPr>
              <a:t>Представьте, что вы с друзьями отправились в поход в лес. Скоро выяснилось, что у вашей группы мало питьевой воды, взятой из города в бутылках. К сожалению, вода в речке, на берегу которой вы остановились, загрязнена: содержит мусор, мутная, имеет запах, а вам необходимо получить чистую воду для умывания и приготовления пищи.</a:t>
            </a:r>
          </a:p>
          <a:p>
            <a:r>
              <a:rPr lang="ru-RU" sz="3000" dirty="0">
                <a:latin typeface="Times New Roman" panose="02020603050405020304" pitchFamily="18" charset="0"/>
                <a:cs typeface="Times New Roman" panose="02020603050405020304" pitchFamily="18" charset="0"/>
              </a:rPr>
              <a:t>В вашем распоряжении имеются пустые пластиковые бутылки, кастрюля, продукты питания, медикаменты из походной аптечки (бинт, вата, марганцовка, активированный уголь, настойка йода, перекись водорода и др.). На берегу и на дне речки есть песок и гравий.</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39</a:t>
            </a:fld>
            <a:endParaRPr lang="ru-RU"/>
          </a:p>
        </p:txBody>
      </p:sp>
    </p:spTree>
    <p:extLst>
      <p:ext uri="{BB962C8B-B14F-4D97-AF65-F5344CB8AC3E}">
        <p14:creationId xmlns:p14="http://schemas.microsoft.com/office/powerpoint/2010/main" val="10262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F39FEB-CF15-491B-99C1-8C048815D817}"/>
              </a:ext>
            </a:extLst>
          </p:cNvPr>
          <p:cNvSpPr>
            <a:spLocks noGrp="1"/>
          </p:cNvSpPr>
          <p:nvPr>
            <p:ph type="title"/>
          </p:nvPr>
        </p:nvSpPr>
        <p:spPr>
          <a:xfrm>
            <a:off x="457200" y="117475"/>
            <a:ext cx="8229600" cy="457199"/>
          </a:xfrm>
        </p:spPr>
        <p:txBody>
          <a:bodyPr/>
          <a:lstStyle/>
          <a:p>
            <a:r>
              <a:rPr lang="ru-RU" sz="4000" b="1" dirty="0">
                <a:solidFill>
                  <a:srgbClr val="FFFF00"/>
                </a:solidFill>
              </a:rPr>
              <a:t>Система оценивания:</a:t>
            </a:r>
          </a:p>
        </p:txBody>
      </p:sp>
      <p:graphicFrame>
        <p:nvGraphicFramePr>
          <p:cNvPr id="6" name="Таблица 6">
            <a:extLst>
              <a:ext uri="{FF2B5EF4-FFF2-40B4-BE49-F238E27FC236}">
                <a16:creationId xmlns:a16="http://schemas.microsoft.com/office/drawing/2014/main" id="{90440D63-5A89-458D-8D04-83A488B47534}"/>
              </a:ext>
            </a:extLst>
          </p:cNvPr>
          <p:cNvGraphicFramePr>
            <a:graphicFrameLocks noGrp="1"/>
          </p:cNvGraphicFramePr>
          <p:nvPr>
            <p:ph idx="1"/>
            <p:extLst>
              <p:ext uri="{D42A27DB-BD31-4B8C-83A1-F6EECF244321}">
                <p14:modId xmlns:p14="http://schemas.microsoft.com/office/powerpoint/2010/main" val="3800407936"/>
              </p:ext>
            </p:extLst>
          </p:nvPr>
        </p:nvGraphicFramePr>
        <p:xfrm>
          <a:off x="432073" y="1052736"/>
          <a:ext cx="8219256" cy="5036042"/>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1055800614"/>
                    </a:ext>
                  </a:extLst>
                </a:gridCol>
                <a:gridCol w="7139136">
                  <a:extLst>
                    <a:ext uri="{9D8B030D-6E8A-4147-A177-3AD203B41FA5}">
                      <a16:colId xmlns:a16="http://schemas.microsoft.com/office/drawing/2014/main" val="1996856169"/>
                    </a:ext>
                  </a:extLst>
                </a:gridCol>
              </a:tblGrid>
              <a:tr h="1161661">
                <a:tc>
                  <a:txBody>
                    <a:bodyPr/>
                    <a:lstStyle/>
                    <a:p>
                      <a:r>
                        <a:rPr lang="ru-RU" sz="3200" dirty="0"/>
                        <a:t>Балл</a:t>
                      </a:r>
                    </a:p>
                  </a:txBody>
                  <a:tcPr/>
                </a:tc>
                <a:tc>
                  <a:txBody>
                    <a:bodyPr/>
                    <a:lstStyle/>
                    <a:p>
                      <a:r>
                        <a:rPr lang="ru-RU" sz="3200" dirty="0"/>
                        <a:t>Содержание критерия</a:t>
                      </a:r>
                    </a:p>
                  </a:txBody>
                  <a:tcPr/>
                </a:tc>
                <a:extLst>
                  <a:ext uri="{0D108BD9-81ED-4DB2-BD59-A6C34878D82A}">
                    <a16:rowId xmlns:a16="http://schemas.microsoft.com/office/drawing/2014/main" val="134464898"/>
                  </a:ext>
                </a:extLst>
              </a:tr>
              <a:tr h="1161661">
                <a:tc>
                  <a:txBody>
                    <a:bodyPr/>
                    <a:lstStyle/>
                    <a:p>
                      <a:r>
                        <a:rPr lang="ru-RU" sz="3200" dirty="0"/>
                        <a:t>1</a:t>
                      </a:r>
                    </a:p>
                  </a:txBody>
                  <a:tcPr/>
                </a:tc>
                <a:tc>
                  <a:txBody>
                    <a:bodyPr/>
                    <a:lstStyle/>
                    <a:p>
                      <a:r>
                        <a:rPr lang="ru-RU" sz="2800" dirty="0">
                          <a:latin typeface="Times New Roman" panose="02020603050405020304" pitchFamily="18" charset="0"/>
                          <a:cs typeface="Times New Roman" panose="02020603050405020304" pitchFamily="18" charset="0"/>
                        </a:rPr>
                        <a:t>Дан ответ, в котором определяется цель эксперимента: показать, что разные антибиотики имеют разную эффективность</a:t>
                      </a:r>
                    </a:p>
                    <a:p>
                      <a:r>
                        <a:rPr lang="ru-RU" sz="3200" b="1" dirty="0">
                          <a:latin typeface="Times New Roman" panose="02020603050405020304" pitchFamily="18" charset="0"/>
                          <a:cs typeface="Times New Roman" panose="02020603050405020304" pitchFamily="18" charset="0"/>
                        </a:rPr>
                        <a:t>ИЛИ</a:t>
                      </a:r>
                    </a:p>
                    <a:p>
                      <a:r>
                        <a:rPr lang="ru-RU" sz="2800" dirty="0">
                          <a:latin typeface="Times New Roman" panose="02020603050405020304" pitchFamily="18" charset="0"/>
                          <a:cs typeface="Times New Roman" panose="02020603050405020304" pitchFamily="18" charset="0"/>
                        </a:rPr>
                        <a:t>Одни антибиотики убивают больше бактерий, чем другие</a:t>
                      </a:r>
                    </a:p>
                  </a:txBody>
                  <a:tcPr/>
                </a:tc>
                <a:extLst>
                  <a:ext uri="{0D108BD9-81ED-4DB2-BD59-A6C34878D82A}">
                    <a16:rowId xmlns:a16="http://schemas.microsoft.com/office/drawing/2014/main" val="4277897615"/>
                  </a:ext>
                </a:extLst>
              </a:tr>
              <a:tr h="1161661">
                <a:tc>
                  <a:txBody>
                    <a:bodyPr/>
                    <a:lstStyle/>
                    <a:p>
                      <a:r>
                        <a:rPr lang="ru-RU" sz="3200" dirty="0"/>
                        <a:t>0</a:t>
                      </a:r>
                    </a:p>
                  </a:txBody>
                  <a:tcPr/>
                </a:tc>
                <a:tc>
                  <a:txBody>
                    <a:bodyPr/>
                    <a:lstStyle/>
                    <a:p>
                      <a:r>
                        <a:rPr lang="ru-RU" sz="2800" dirty="0">
                          <a:latin typeface="Times New Roman" panose="02020603050405020304" pitchFamily="18" charset="0"/>
                          <a:cs typeface="Times New Roman" panose="02020603050405020304" pitchFamily="18" charset="0"/>
                        </a:rPr>
                        <a:t>Другой ответ  или ответ отсутствует</a:t>
                      </a:r>
                    </a:p>
                  </a:txBody>
                  <a:tcPr/>
                </a:tc>
                <a:extLst>
                  <a:ext uri="{0D108BD9-81ED-4DB2-BD59-A6C34878D82A}">
                    <a16:rowId xmlns:a16="http://schemas.microsoft.com/office/drawing/2014/main" val="436991197"/>
                  </a:ext>
                </a:extLst>
              </a:tr>
            </a:tbl>
          </a:graphicData>
        </a:graphic>
      </p:graphicFrame>
      <p:sp>
        <p:nvSpPr>
          <p:cNvPr id="4" name="Дата 3">
            <a:extLst>
              <a:ext uri="{FF2B5EF4-FFF2-40B4-BE49-F238E27FC236}">
                <a16:creationId xmlns:a16="http://schemas.microsoft.com/office/drawing/2014/main" id="{05C4C433-761D-4BCE-870C-C46AE96D3276}"/>
              </a:ext>
            </a:extLst>
          </p:cNvPr>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a:extLst>
              <a:ext uri="{FF2B5EF4-FFF2-40B4-BE49-F238E27FC236}">
                <a16:creationId xmlns:a16="http://schemas.microsoft.com/office/drawing/2014/main" id="{8BA034B3-E65F-490E-9A1B-8B8EE9003C02}"/>
              </a:ext>
            </a:extLst>
          </p:cNvPr>
          <p:cNvSpPr>
            <a:spLocks noGrp="1"/>
          </p:cNvSpPr>
          <p:nvPr>
            <p:ph type="sldNum" sz="quarter" idx="12"/>
          </p:nvPr>
        </p:nvSpPr>
        <p:spPr/>
        <p:txBody>
          <a:bodyPr/>
          <a:lstStyle/>
          <a:p>
            <a:pPr>
              <a:defRPr/>
            </a:pPr>
            <a:fld id="{596631BF-06DB-4F81-ABE5-FAB4FF3E686C}" type="slidenum">
              <a:rPr lang="ru-RU" smtClean="0"/>
              <a:pPr>
                <a:defRPr/>
              </a:pPr>
              <a:t>4</a:t>
            </a:fld>
            <a:endParaRPr lang="ru-RU"/>
          </a:p>
        </p:txBody>
      </p:sp>
    </p:spTree>
    <p:extLst>
      <p:ext uri="{BB962C8B-B14F-4D97-AF65-F5344CB8AC3E}">
        <p14:creationId xmlns:p14="http://schemas.microsoft.com/office/powerpoint/2010/main" val="2004073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1"/>
            <a:ext cx="8229600" cy="634082"/>
          </a:xfrm>
        </p:spPr>
        <p:txBody>
          <a:bodyPr/>
          <a:lstStyle/>
          <a:p>
            <a:r>
              <a:rPr lang="ru-RU" sz="4000" b="1" dirty="0">
                <a:solidFill>
                  <a:srgbClr val="FFFF00"/>
                </a:solidFill>
              </a:rPr>
              <a:t>Очистка воды </a:t>
            </a:r>
          </a:p>
        </p:txBody>
      </p:sp>
      <p:pic>
        <p:nvPicPr>
          <p:cNvPr id="6" name="Объект 5"/>
          <p:cNvPicPr>
            <a:picLocks noGrp="1" noChangeAspect="1"/>
          </p:cNvPicPr>
          <p:nvPr>
            <p:ph idx="1"/>
          </p:nvPr>
        </p:nvPicPr>
        <p:blipFill rotWithShape="1">
          <a:blip r:embed="rId2"/>
          <a:srcRect l="68112" t="40304" r="20075" b="31696"/>
          <a:stretch/>
        </p:blipFill>
        <p:spPr>
          <a:xfrm>
            <a:off x="26134" y="778176"/>
            <a:ext cx="1972351" cy="2629801"/>
          </a:xfrm>
          <a:prstGeom prst="rect">
            <a:avLst/>
          </a:prstGeom>
          <a:ln>
            <a:solidFill>
              <a:schemeClr val="accent1"/>
            </a:solidFill>
          </a:ln>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40</a:t>
            </a:fld>
            <a:endParaRPr lang="ru-RU"/>
          </a:p>
        </p:txBody>
      </p:sp>
      <p:sp>
        <p:nvSpPr>
          <p:cNvPr id="7" name="Прямоугольник 6"/>
          <p:cNvSpPr/>
          <p:nvPr/>
        </p:nvSpPr>
        <p:spPr>
          <a:xfrm>
            <a:off x="2078498" y="696264"/>
            <a:ext cx="7065502" cy="2862322"/>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Задание 1. </a:t>
            </a:r>
          </a:p>
          <a:p>
            <a:r>
              <a:rPr lang="ru-RU" sz="2000" dirty="0">
                <a:latin typeface="Times New Roman" panose="02020603050405020304" pitchFamily="18" charset="0"/>
                <a:cs typeface="Times New Roman" panose="02020603050405020304" pitchFamily="18" charset="0"/>
              </a:rPr>
              <a:t>Как можно получить чистую воду в описанной выше ситуации?</a:t>
            </a:r>
          </a:p>
          <a:p>
            <a:r>
              <a:rPr lang="ru-RU" sz="2000" dirty="0">
                <a:latin typeface="Times New Roman" panose="02020603050405020304" pitchFamily="18" charset="0"/>
                <a:cs typeface="Times New Roman" panose="02020603050405020304" pitchFamily="18" charset="0"/>
              </a:rPr>
              <a:t>Выберите все верные ответы.</a:t>
            </a:r>
          </a:p>
          <a:p>
            <a:r>
              <a:rPr lang="ru-RU" sz="2000" dirty="0">
                <a:latin typeface="Times New Roman" panose="02020603050405020304" pitchFamily="18" charset="0"/>
                <a:cs typeface="Times New Roman" panose="02020603050405020304" pitchFamily="18" charset="0"/>
              </a:rPr>
              <a:t>А. Очистить воду перегонкой (дистилляцией).</a:t>
            </a:r>
          </a:p>
          <a:p>
            <a:r>
              <a:rPr lang="ru-RU" sz="2000" dirty="0">
                <a:latin typeface="Times New Roman" panose="02020603050405020304" pitchFamily="18" charset="0"/>
                <a:cs typeface="Times New Roman" panose="02020603050405020304" pitchFamily="18" charset="0"/>
              </a:rPr>
              <a:t>B. Разделить вещества отстаиванием.</a:t>
            </a:r>
          </a:p>
          <a:p>
            <a:r>
              <a:rPr lang="ru-RU" sz="2000" dirty="0">
                <a:latin typeface="Times New Roman" panose="02020603050405020304" pitchFamily="18" charset="0"/>
                <a:cs typeface="Times New Roman" panose="02020603050405020304" pitchFamily="18" charset="0"/>
              </a:rPr>
              <a:t>C. Профильтровать воду из речки.</a:t>
            </a:r>
          </a:p>
          <a:p>
            <a:r>
              <a:rPr lang="ru-RU" sz="2000" dirty="0">
                <a:latin typeface="Times New Roman" panose="02020603050405020304" pitchFamily="18" charset="0"/>
                <a:cs typeface="Times New Roman" panose="02020603050405020304" pitchFamily="18" charset="0"/>
              </a:rPr>
              <a:t>D. Прокипятить воду из речки.</a:t>
            </a:r>
          </a:p>
          <a:p>
            <a:r>
              <a:rPr lang="ru-RU" sz="2000" dirty="0">
                <a:latin typeface="Times New Roman" panose="02020603050405020304" pitchFamily="18" charset="0"/>
                <a:cs typeface="Times New Roman" panose="02020603050405020304" pitchFamily="18" charset="0"/>
              </a:rPr>
              <a:t>E. Адсорбировать присутствующие в растворе вещества</a:t>
            </a:r>
            <a:r>
              <a:rPr lang="ru-RU" sz="2000" dirty="0"/>
              <a:t>.</a:t>
            </a:r>
          </a:p>
        </p:txBody>
      </p:sp>
      <p:sp>
        <p:nvSpPr>
          <p:cNvPr id="8" name="Прямоугольник 7"/>
          <p:cNvSpPr/>
          <p:nvPr/>
        </p:nvSpPr>
        <p:spPr>
          <a:xfrm>
            <a:off x="1369240" y="4599920"/>
            <a:ext cx="7632848" cy="1938992"/>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Задание 2.</a:t>
            </a:r>
          </a:p>
          <a:p>
            <a:r>
              <a:rPr lang="ru-RU" sz="2000" dirty="0">
                <a:latin typeface="Times New Roman" panose="02020603050405020304" pitchFamily="18" charset="0"/>
                <a:cs typeface="Times New Roman" panose="02020603050405020304" pitchFamily="18" charset="0"/>
              </a:rPr>
              <a:t>Какое приспособление для фильтрования могли сделать ребята в походных условиях из тех подручных средств, которые были в их распоряжении?          Кратко опишите это приспособление и принцип его работы.             Ответ:_____________________________________________</a:t>
            </a:r>
          </a:p>
        </p:txBody>
      </p:sp>
      <p:sp>
        <p:nvSpPr>
          <p:cNvPr id="9" name="Прямоугольник 8"/>
          <p:cNvSpPr/>
          <p:nvPr/>
        </p:nvSpPr>
        <p:spPr>
          <a:xfrm>
            <a:off x="323528" y="3619428"/>
            <a:ext cx="8587680" cy="1015663"/>
          </a:xfrm>
          <a:prstGeom prst="rect">
            <a:avLst/>
          </a:prstGeom>
        </p:spPr>
        <p:txBody>
          <a:bodyPr wrap="square">
            <a:spAutoFit/>
          </a:bodyPr>
          <a:lstStyle/>
          <a:p>
            <a:pPr lvl="0"/>
            <a:r>
              <a:rPr lang="ru-RU" sz="2000" dirty="0">
                <a:solidFill>
                  <a:prstClr val="black"/>
                </a:solidFill>
                <a:latin typeface="Times New Roman" panose="02020603050405020304" pitchFamily="18" charset="0"/>
                <a:cs typeface="Times New Roman" panose="02020603050405020304" pitchFamily="18" charset="0"/>
              </a:rPr>
              <a:t>Ребята знали, как фильтровать загрязнённую примесями воду в условиях школьной лаборатории (см. рис.). Но как отфильтровать её в походных условиях?</a:t>
            </a:r>
          </a:p>
        </p:txBody>
      </p:sp>
    </p:spTree>
    <p:extLst>
      <p:ext uri="{BB962C8B-B14F-4D97-AF65-F5344CB8AC3E}">
        <p14:creationId xmlns:p14="http://schemas.microsoft.com/office/powerpoint/2010/main" val="219672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1000"/>
                                        <p:tgtEl>
                                          <p:spTgt spid="7">
                                            <p:txEl>
                                              <p:pRg st="5" end="5"/>
                                            </p:txEl>
                                          </p:spTgt>
                                        </p:tgtEl>
                                      </p:cBhvr>
                                    </p:animEffect>
                                    <p:anim calcmode="lin" valueType="num">
                                      <p:cBhvr>
                                        <p:cTn id="4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1000"/>
                                        <p:tgtEl>
                                          <p:spTgt spid="7">
                                            <p:txEl>
                                              <p:pRg st="6" end="6"/>
                                            </p:txEl>
                                          </p:spTgt>
                                        </p:tgtEl>
                                      </p:cBhvr>
                                    </p:animEffect>
                                    <p:anim calcmode="lin" valueType="num">
                                      <p:cBhvr>
                                        <p:cTn id="4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fade">
                                      <p:cBhvr>
                                        <p:cTn id="68" dur="1000"/>
                                        <p:tgtEl>
                                          <p:spTgt spid="8">
                                            <p:txEl>
                                              <p:pRg st="1" end="1"/>
                                            </p:txEl>
                                          </p:spTgt>
                                        </p:tgtEl>
                                      </p:cBhvr>
                                    </p:animEffect>
                                    <p:anim calcmode="lin" valueType="num">
                                      <p:cBhvr>
                                        <p:cTn id="6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76"/>
            <a:ext cx="8229600" cy="636764"/>
          </a:xfrm>
        </p:spPr>
        <p:txBody>
          <a:bodyPr/>
          <a:lstStyle/>
          <a:p>
            <a:r>
              <a:rPr lang="ru-RU" sz="4000" b="1" dirty="0">
                <a:solidFill>
                  <a:srgbClr val="FFFF00"/>
                </a:solidFill>
              </a:rPr>
              <a:t>Очистка воды </a:t>
            </a:r>
            <a:endParaRPr lang="ru-RU" dirty="0"/>
          </a:p>
        </p:txBody>
      </p:sp>
      <p:sp>
        <p:nvSpPr>
          <p:cNvPr id="3" name="Объект 2"/>
          <p:cNvSpPr>
            <a:spLocks noGrp="1"/>
          </p:cNvSpPr>
          <p:nvPr>
            <p:ph idx="1"/>
          </p:nvPr>
        </p:nvSpPr>
        <p:spPr>
          <a:xfrm>
            <a:off x="1" y="581344"/>
            <a:ext cx="9036496" cy="5663654"/>
          </a:xfrm>
        </p:spPr>
        <p:txBody>
          <a:bodyPr/>
          <a:lstStyle/>
          <a:p>
            <a:r>
              <a:rPr lang="ru-RU" sz="2800" dirty="0">
                <a:latin typeface="Times New Roman" panose="02020603050405020304" pitchFamily="18" charset="0"/>
                <a:cs typeface="Times New Roman" panose="02020603050405020304" pitchFamily="18" charset="0"/>
              </a:rPr>
              <a:t>Ребята понимали, что в очищенной от мусора и мути воде могут содержаться болезнетворные бактерии. Их можно удалить, например, при помощи химических реакций с веществами-окислителями.</a:t>
            </a:r>
          </a:p>
          <a:p>
            <a:r>
              <a:rPr lang="ru-RU" sz="2800" b="1" dirty="0">
                <a:latin typeface="Times New Roman" panose="02020603050405020304" pitchFamily="18" charset="0"/>
                <a:cs typeface="Times New Roman" panose="02020603050405020304" pitchFamily="18" charset="0"/>
              </a:rPr>
              <a:t>Задание 3. </a:t>
            </a:r>
            <a:r>
              <a:rPr lang="ru-RU" sz="2800" dirty="0">
                <a:latin typeface="Times New Roman" panose="02020603050405020304" pitchFamily="18" charset="0"/>
                <a:cs typeface="Times New Roman" panose="02020603050405020304" pitchFamily="18" charset="0"/>
              </a:rPr>
              <a:t>Какие вещества можно использовать для обеззараживания воды в походе? Выберите все верные ответы.</a:t>
            </a:r>
          </a:p>
          <a:p>
            <a:r>
              <a:rPr lang="ru-RU" sz="2800" dirty="0">
                <a:latin typeface="Times New Roman" panose="02020603050405020304" pitchFamily="18" charset="0"/>
                <a:cs typeface="Times New Roman" panose="02020603050405020304" pitchFamily="18" charset="0"/>
              </a:rPr>
              <a:t>А. Поваренная соль.</a:t>
            </a:r>
          </a:p>
          <a:p>
            <a:r>
              <a:rPr lang="ru-RU" sz="2800" dirty="0">
                <a:latin typeface="Times New Roman" panose="02020603050405020304" pitchFamily="18" charset="0"/>
                <a:cs typeface="Times New Roman" panose="02020603050405020304" pitchFamily="18" charset="0"/>
              </a:rPr>
              <a:t>B. Спиртовая настойка йода.</a:t>
            </a:r>
          </a:p>
          <a:p>
            <a:r>
              <a:rPr lang="ru-RU" sz="2800" dirty="0">
                <a:latin typeface="Times New Roman" panose="02020603050405020304" pitchFamily="18" charset="0"/>
                <a:cs typeface="Times New Roman" panose="02020603050405020304" pitchFamily="18" charset="0"/>
              </a:rPr>
              <a:t>C. Кубики сахара.</a:t>
            </a:r>
          </a:p>
          <a:p>
            <a:r>
              <a:rPr lang="ru-RU" sz="2800" dirty="0">
                <a:latin typeface="Times New Roman" panose="02020603050405020304" pitchFamily="18" charset="0"/>
                <a:cs typeface="Times New Roman" panose="02020603050405020304" pitchFamily="18" charset="0"/>
              </a:rPr>
              <a:t>D. Кристаллы перманганата калия.</a:t>
            </a:r>
          </a:p>
          <a:p>
            <a:r>
              <a:rPr lang="ru-RU" sz="2800" dirty="0">
                <a:latin typeface="Times New Roman" panose="02020603050405020304" pitchFamily="18" charset="0"/>
                <a:cs typeface="Times New Roman" panose="02020603050405020304" pitchFamily="18" charset="0"/>
              </a:rPr>
              <a:t>E. Таблетки активированного угля.</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41</a:t>
            </a:fld>
            <a:endParaRPr lang="ru-RU"/>
          </a:p>
        </p:txBody>
      </p:sp>
    </p:spTree>
    <p:extLst>
      <p:ext uri="{BB962C8B-B14F-4D97-AF65-F5344CB8AC3E}">
        <p14:creationId xmlns:p14="http://schemas.microsoft.com/office/powerpoint/2010/main" val="308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1"/>
            <a:ext cx="8229600" cy="490066"/>
          </a:xfrm>
        </p:spPr>
        <p:txBody>
          <a:bodyPr/>
          <a:lstStyle/>
          <a:p>
            <a:r>
              <a:rPr lang="ru-RU" sz="4000" b="1" dirty="0">
                <a:solidFill>
                  <a:srgbClr val="FFFF00"/>
                </a:solidFill>
              </a:rPr>
              <a:t>Очистка воды </a:t>
            </a:r>
            <a:endParaRPr lang="ru-RU" dirty="0"/>
          </a:p>
        </p:txBody>
      </p:sp>
      <p:pic>
        <p:nvPicPr>
          <p:cNvPr id="6" name="Объект 5"/>
          <p:cNvPicPr>
            <a:picLocks noGrp="1" noChangeAspect="1"/>
          </p:cNvPicPr>
          <p:nvPr>
            <p:ph idx="1"/>
          </p:nvPr>
        </p:nvPicPr>
        <p:blipFill rotWithShape="1">
          <a:blip r:embed="rId2"/>
          <a:srcRect l="12445" t="24544" r="77113" b="51180"/>
          <a:stretch/>
        </p:blipFill>
        <p:spPr>
          <a:xfrm>
            <a:off x="6898459" y="2124270"/>
            <a:ext cx="1772995" cy="2318530"/>
          </a:xfrm>
          <a:prstGeom prst="rect">
            <a:avLst/>
          </a:prstGeom>
          <a:ln>
            <a:solidFill>
              <a:schemeClr val="accent1"/>
            </a:solidFill>
          </a:ln>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42</a:t>
            </a:fld>
            <a:endParaRPr lang="ru-RU"/>
          </a:p>
        </p:txBody>
      </p:sp>
      <p:sp>
        <p:nvSpPr>
          <p:cNvPr id="7" name="Прямоугольник 6"/>
          <p:cNvSpPr/>
          <p:nvPr/>
        </p:nvSpPr>
        <p:spPr>
          <a:xfrm>
            <a:off x="251520" y="1036766"/>
            <a:ext cx="6481982" cy="4493538"/>
          </a:xfrm>
          <a:prstGeom prst="rect">
            <a:avLst/>
          </a:prstGeom>
        </p:spPr>
        <p:txBody>
          <a:bodyPr wrap="square">
            <a:spAutoFit/>
          </a:bodyPr>
          <a:lstStyle/>
          <a:p>
            <a:r>
              <a:rPr lang="ru-RU" sz="2600" dirty="0">
                <a:latin typeface="Times New Roman" panose="02020603050405020304" pitchFamily="18" charset="0"/>
                <a:cs typeface="Times New Roman" panose="02020603050405020304" pitchFamily="18" charset="0"/>
              </a:rPr>
              <a:t>Главная  проблема  домашней  водопровод  ной воды — её жёсткость, то есть присутствие в воде солей кальция и магния. Многие люди очищают питьевую воду в домашних условиях  при помощи бытовых фильтров (см. рис ). </a:t>
            </a:r>
          </a:p>
          <a:p>
            <a:endParaRPr lang="ru-RU" sz="2600" dirty="0">
              <a:latin typeface="Times New Roman" panose="02020603050405020304" pitchFamily="18" charset="0"/>
              <a:cs typeface="Times New Roman" panose="02020603050405020304" pitchFamily="18" charset="0"/>
            </a:endParaRPr>
          </a:p>
          <a:p>
            <a:r>
              <a:rPr lang="ru-RU" sz="2600" dirty="0">
                <a:latin typeface="Times New Roman" panose="02020603050405020304" pitchFamily="18" charset="0"/>
                <a:cs typeface="Times New Roman" panose="02020603050405020304" pitchFamily="18" charset="0"/>
              </a:rPr>
              <a:t>В своей проектно-исследовательской работе школьники решили определить наиболее эффективный бытовой фильтр для очистки жёсткой воды.</a:t>
            </a:r>
          </a:p>
        </p:txBody>
      </p:sp>
    </p:spTree>
    <p:extLst>
      <p:ext uri="{BB962C8B-B14F-4D97-AF65-F5344CB8AC3E}">
        <p14:creationId xmlns:p14="http://schemas.microsoft.com/office/powerpoint/2010/main" val="187718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844" y="260648"/>
            <a:ext cx="8229600" cy="620688"/>
          </a:xfrm>
        </p:spPr>
        <p:txBody>
          <a:bodyPr/>
          <a:lstStyle/>
          <a:p>
            <a:r>
              <a:rPr lang="ru-RU" sz="4000" b="1" dirty="0">
                <a:solidFill>
                  <a:srgbClr val="FFFF00"/>
                </a:solidFill>
              </a:rPr>
              <a:t>Очистка воды </a:t>
            </a:r>
            <a:br>
              <a:rPr lang="ru-RU" sz="4000" b="1" dirty="0">
                <a:solidFill>
                  <a:srgbClr val="FFFF00"/>
                </a:solidFill>
              </a:rPr>
            </a:br>
            <a:r>
              <a:rPr lang="ru-RU" sz="4000" b="1" dirty="0">
                <a:solidFill>
                  <a:srgbClr val="FFFF00"/>
                </a:solidFill>
              </a:rPr>
              <a:t>Таблица № 1</a:t>
            </a:r>
          </a:p>
        </p:txBody>
      </p:sp>
      <p:pic>
        <p:nvPicPr>
          <p:cNvPr id="6" name="Объект 5"/>
          <p:cNvPicPr>
            <a:picLocks noGrp="1" noChangeAspect="1"/>
          </p:cNvPicPr>
          <p:nvPr>
            <p:ph idx="1"/>
          </p:nvPr>
        </p:nvPicPr>
        <p:blipFill rotWithShape="1">
          <a:blip r:embed="rId2"/>
          <a:srcRect l="13816" t="44468" r="53662" b="30959"/>
          <a:stretch/>
        </p:blipFill>
        <p:spPr>
          <a:xfrm>
            <a:off x="304164" y="1759149"/>
            <a:ext cx="8640959" cy="3672408"/>
          </a:xfrm>
          <a:prstGeom prst="rect">
            <a:avLst/>
          </a:prstGeom>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43</a:t>
            </a:fld>
            <a:endParaRPr lang="ru-RU"/>
          </a:p>
        </p:txBody>
      </p:sp>
    </p:spTree>
    <p:extLst>
      <p:ext uri="{BB962C8B-B14F-4D97-AF65-F5344CB8AC3E}">
        <p14:creationId xmlns:p14="http://schemas.microsoft.com/office/powerpoint/2010/main" val="18509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7" y="57795"/>
            <a:ext cx="9324528" cy="418877"/>
          </a:xfrm>
        </p:spPr>
        <p:txBody>
          <a:bodyPr/>
          <a:lstStyle/>
          <a:p>
            <a:r>
              <a:rPr lang="ru-RU" sz="4000" b="1" dirty="0">
                <a:solidFill>
                  <a:srgbClr val="FFFF00"/>
                </a:solidFill>
              </a:rPr>
              <a:t>Очистка воды. Таблица № 2</a:t>
            </a:r>
            <a:endParaRPr lang="ru-RU" dirty="0"/>
          </a:p>
        </p:txBody>
      </p:sp>
      <p:sp>
        <p:nvSpPr>
          <p:cNvPr id="3" name="Объект 2"/>
          <p:cNvSpPr>
            <a:spLocks noGrp="1"/>
          </p:cNvSpPr>
          <p:nvPr>
            <p:ph idx="1"/>
          </p:nvPr>
        </p:nvSpPr>
        <p:spPr>
          <a:xfrm>
            <a:off x="19757" y="620688"/>
            <a:ext cx="8944731" cy="5735662"/>
          </a:xfrm>
        </p:spPr>
        <p:txBody>
          <a:bodyPr/>
          <a:lstStyle/>
          <a:p>
            <a:r>
              <a:rPr lang="ru-RU" sz="2800" dirty="0">
                <a:latin typeface="Times New Roman" panose="02020603050405020304" pitchFamily="18" charset="0"/>
                <a:cs typeface="Times New Roman" panose="02020603050405020304" pitchFamily="18" charset="0"/>
              </a:rPr>
              <a:t>На втором этапе исследования школьники определили, насколько долго фильтры сохраняют свои качества. Данные, которые они получили, показаны в таблице 2.</a:t>
            </a:r>
          </a:p>
          <a:p>
            <a:endParaRPr lang="ru-RU" dirty="0"/>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44</a:t>
            </a:fld>
            <a:endParaRPr lang="ru-RU"/>
          </a:p>
        </p:txBody>
      </p:sp>
      <p:pic>
        <p:nvPicPr>
          <p:cNvPr id="6" name="Рисунок 5"/>
          <p:cNvPicPr>
            <a:picLocks noChangeAspect="1"/>
          </p:cNvPicPr>
          <p:nvPr/>
        </p:nvPicPr>
        <p:blipFill rotWithShape="1">
          <a:blip r:embed="rId2"/>
          <a:srcRect l="13089" t="52218" r="53049" b="27349"/>
          <a:stretch/>
        </p:blipFill>
        <p:spPr>
          <a:xfrm>
            <a:off x="64220" y="1999524"/>
            <a:ext cx="8916256" cy="3026259"/>
          </a:xfrm>
          <a:prstGeom prst="rect">
            <a:avLst/>
          </a:prstGeom>
        </p:spPr>
      </p:pic>
      <p:sp>
        <p:nvSpPr>
          <p:cNvPr id="7" name="Прямоугольник 6"/>
          <p:cNvSpPr/>
          <p:nvPr/>
        </p:nvSpPr>
        <p:spPr>
          <a:xfrm>
            <a:off x="1524000" y="4919008"/>
            <a:ext cx="7296990" cy="1323439"/>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Задание 4</a:t>
            </a:r>
          </a:p>
          <a:p>
            <a:r>
              <a:rPr lang="ru-RU" sz="2000" dirty="0">
                <a:latin typeface="Times New Roman" panose="02020603050405020304" pitchFamily="18" charset="0"/>
                <a:cs typeface="Times New Roman" panose="02020603050405020304" pitchFamily="18" charset="0"/>
              </a:rPr>
              <a:t>Какой фильтр по результатам исследования школьники выбрали как лучший? Напишите марку фильтра и объясните свой выбор.</a:t>
            </a:r>
          </a:p>
          <a:p>
            <a:r>
              <a:rPr lang="ru-RU" sz="2000" dirty="0">
                <a:latin typeface="Times New Roman" panose="02020603050405020304" pitchFamily="18" charset="0"/>
                <a:cs typeface="Times New Roman" panose="02020603050405020304" pitchFamily="18" charset="0"/>
              </a:rPr>
              <a:t>Ответ: __________________________________________</a:t>
            </a:r>
          </a:p>
        </p:txBody>
      </p:sp>
    </p:spTree>
    <p:extLst>
      <p:ext uri="{BB962C8B-B14F-4D97-AF65-F5344CB8AC3E}">
        <p14:creationId xmlns:p14="http://schemas.microsoft.com/office/powerpoint/2010/main" val="4924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418058"/>
          </a:xfrm>
        </p:spPr>
        <p:txBody>
          <a:bodyPr/>
          <a:lstStyle/>
          <a:p>
            <a:r>
              <a:rPr lang="ru-RU" sz="4000" b="1" dirty="0">
                <a:solidFill>
                  <a:srgbClr val="FFFF00"/>
                </a:solidFill>
              </a:rPr>
              <a:t>Как выполнять задание?</a:t>
            </a:r>
          </a:p>
        </p:txBody>
      </p:sp>
      <p:sp>
        <p:nvSpPr>
          <p:cNvPr id="3" name="Объект 2"/>
          <p:cNvSpPr>
            <a:spLocks noGrp="1"/>
          </p:cNvSpPr>
          <p:nvPr>
            <p:ph idx="1"/>
          </p:nvPr>
        </p:nvSpPr>
        <p:spPr>
          <a:xfrm>
            <a:off x="107504" y="418058"/>
            <a:ext cx="9036496" cy="6611342"/>
          </a:xfrm>
          <a:solidFill>
            <a:schemeClr val="bg1"/>
          </a:solidFill>
        </p:spPr>
        <p:txBody>
          <a:bodyPr/>
          <a:lstStyle/>
          <a:p>
            <a:pPr marL="0" lvl="0" indent="0"/>
            <a:r>
              <a:rPr lang="ru-RU" sz="2400" dirty="0"/>
              <a:t>Вы увидели, что ситуация, которая рассматривается в этом комплексном задании, — это получение чистой питьевой воды в походных или домашних условиях. Но проблема гораздо шире. Это проблема качества воды. Ещё совсем недавно, всего 100—120 лет назад, люди брали воду для питья и приготовления пищи из чистейших рек, ручьёв и озёр. Но сейчас многое изменилось. В современном мире не только наблюдается стремительный рост промышленности и транспорта, энергетики и сельского хозяйства, но и происходит исчезновение природных ресурсов, к самым важным из которых относится чистая пресная вода. Учёные опасаются, что через 30 лет мировые запасы чистой пресной воды могут иссякнуть. Комплексное задание «Очистка воды» ещё раз обращает ваше внимание на остроту этой проблемы. </a:t>
            </a:r>
            <a:r>
              <a:rPr lang="ru-RU" sz="2400" dirty="0">
                <a:solidFill>
                  <a:prstClr val="black"/>
                </a:solidFill>
              </a:rPr>
              <a:t>При выполнении этого комплексного задания вы сможете продемонстрировать или освоить некоторые умения, характеризующие естественно-научную грамотность: анализировать, объяснять, прогнозировать, проводить мысленный эксперимент.</a:t>
            </a:r>
          </a:p>
          <a:p>
            <a:pPr marL="0" indent="0"/>
            <a:endParaRPr lang="ru-RU" sz="2400" dirty="0"/>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45</a:t>
            </a:fld>
            <a:endParaRPr lang="ru-RU"/>
          </a:p>
        </p:txBody>
      </p:sp>
    </p:spTree>
    <p:extLst>
      <p:ext uri="{BB962C8B-B14F-4D97-AF65-F5344CB8AC3E}">
        <p14:creationId xmlns:p14="http://schemas.microsoft.com/office/powerpoint/2010/main" val="301916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18058"/>
          </a:xfrm>
        </p:spPr>
        <p:txBody>
          <a:bodyPr/>
          <a:lstStyle/>
          <a:p>
            <a:r>
              <a:rPr lang="ru-RU" b="1" dirty="0">
                <a:solidFill>
                  <a:srgbClr val="FFFF00"/>
                </a:solidFill>
              </a:rPr>
              <a:t>Ответы:</a:t>
            </a:r>
          </a:p>
        </p:txBody>
      </p:sp>
      <p:sp>
        <p:nvSpPr>
          <p:cNvPr id="3" name="Объект 2"/>
          <p:cNvSpPr>
            <a:spLocks noGrp="1"/>
          </p:cNvSpPr>
          <p:nvPr>
            <p:ph idx="1"/>
          </p:nvPr>
        </p:nvSpPr>
        <p:spPr>
          <a:xfrm>
            <a:off x="0" y="467626"/>
            <a:ext cx="9144000" cy="6176477"/>
          </a:xfrm>
          <a:solidFill>
            <a:schemeClr val="bg1"/>
          </a:solidFill>
        </p:spPr>
        <p:txBody>
          <a:bodyPr/>
          <a:lstStyle/>
          <a:p>
            <a:pPr marL="0" indent="0">
              <a:buNone/>
            </a:pPr>
            <a:r>
              <a:rPr lang="ru-RU" sz="2400" b="1" dirty="0">
                <a:latin typeface="Times New Roman" panose="02020603050405020304" pitchFamily="18" charset="0"/>
                <a:cs typeface="Times New Roman" panose="02020603050405020304" pitchFamily="18" charset="0"/>
              </a:rPr>
              <a:t>Задание 1. Как можно получить чистую воду в описанной выше ситуации?</a:t>
            </a:r>
          </a:p>
          <a:p>
            <a:pPr marL="0" indent="0">
              <a:buNone/>
            </a:pPr>
            <a:r>
              <a:rPr lang="ru-RU" sz="2400" b="1" dirty="0">
                <a:latin typeface="Times New Roman" panose="02020603050405020304" pitchFamily="18" charset="0"/>
                <a:cs typeface="Times New Roman" panose="02020603050405020304" pitchFamily="18" charset="0"/>
              </a:rPr>
              <a:t>Верные ответы: </a:t>
            </a:r>
          </a:p>
          <a:p>
            <a:pPr marL="0" indent="0">
              <a:buNone/>
            </a:pPr>
            <a:r>
              <a:rPr lang="ru-RU" sz="2400" dirty="0">
                <a:latin typeface="Times New Roman" panose="02020603050405020304" pitchFamily="18" charset="0"/>
                <a:cs typeface="Times New Roman" panose="02020603050405020304" pitchFamily="18" charset="0"/>
              </a:rPr>
              <a:t>C. Профильтровать воду из речки.</a:t>
            </a:r>
          </a:p>
          <a:p>
            <a:pPr marL="0" indent="0">
              <a:buNone/>
            </a:pPr>
            <a:r>
              <a:rPr lang="ru-RU" sz="2400" dirty="0">
                <a:latin typeface="Times New Roman" panose="02020603050405020304" pitchFamily="18" charset="0"/>
                <a:cs typeface="Times New Roman" panose="02020603050405020304" pitchFamily="18" charset="0"/>
              </a:rPr>
              <a:t>D. Прокипятить воду из речки.</a:t>
            </a:r>
          </a:p>
          <a:p>
            <a:pPr marL="0" indent="0">
              <a:buNone/>
            </a:pPr>
            <a:r>
              <a:rPr lang="ru-RU" sz="2400" dirty="0">
                <a:latin typeface="Times New Roman" panose="02020603050405020304" pitchFamily="18" charset="0"/>
                <a:cs typeface="Times New Roman" panose="02020603050405020304" pitchFamily="18" charset="0"/>
              </a:rPr>
              <a:t>E. Адсорбировать присутствующие в растворе вещества</a:t>
            </a:r>
          </a:p>
          <a:p>
            <a:pPr marL="0" indent="0">
              <a:buNone/>
            </a:pPr>
            <a:r>
              <a:rPr lang="ru-RU" sz="2400" b="1" dirty="0">
                <a:latin typeface="Times New Roman" panose="02020603050405020304" pitchFamily="18" charset="0"/>
                <a:cs typeface="Times New Roman" panose="02020603050405020304" pitchFamily="18" charset="0"/>
              </a:rPr>
              <a:t>Почему не принимаются другие ответы?</a:t>
            </a:r>
          </a:p>
          <a:p>
            <a:pPr marL="0" indent="0">
              <a:buNone/>
            </a:pPr>
            <a:r>
              <a:rPr lang="ru-RU" sz="2400" b="1" dirty="0">
                <a:latin typeface="Times New Roman" panose="02020603050405020304" pitchFamily="18" charset="0"/>
                <a:cs typeface="Times New Roman" panose="02020603050405020304" pitchFamily="18" charset="0"/>
              </a:rPr>
              <a:t>Ответ А.  </a:t>
            </a:r>
            <a:r>
              <a:rPr lang="ru-RU" sz="2400" dirty="0">
                <a:latin typeface="Times New Roman" panose="02020603050405020304" pitchFamily="18" charset="0"/>
                <a:cs typeface="Times New Roman" panose="02020603050405020304" pitchFamily="18" charset="0"/>
              </a:rPr>
              <a:t>Очистить воду перегонкой (дистилляцией).</a:t>
            </a:r>
          </a:p>
          <a:p>
            <a:pPr marL="0" indent="0">
              <a:buNone/>
            </a:pPr>
            <a:r>
              <a:rPr lang="ru-RU" sz="2400" dirty="0">
                <a:latin typeface="Times New Roman" panose="02020603050405020304" pitchFamily="18" charset="0"/>
                <a:cs typeface="Times New Roman" panose="02020603050405020304" pitchFamily="18" charset="0"/>
              </a:rPr>
              <a:t>Процесс дистилляции можно осуществить в специальных приборах — дистилляторах. </a:t>
            </a:r>
          </a:p>
          <a:p>
            <a:pPr marL="0" indent="0">
              <a:buNone/>
            </a:pPr>
            <a:r>
              <a:rPr lang="ru-RU" sz="2400" b="1" dirty="0">
                <a:latin typeface="Times New Roman" panose="02020603050405020304" pitchFamily="18" charset="0"/>
                <a:cs typeface="Times New Roman" panose="02020603050405020304" pitchFamily="18" charset="0"/>
              </a:rPr>
              <a:t>Ответ B.  </a:t>
            </a:r>
            <a:r>
              <a:rPr lang="ru-RU" sz="2400" dirty="0">
                <a:latin typeface="Times New Roman" panose="02020603050405020304" pitchFamily="18" charset="0"/>
                <a:cs typeface="Times New Roman" panose="02020603050405020304" pitchFamily="18" charset="0"/>
              </a:rPr>
              <a:t>Разделить вещества отстаиванием.</a:t>
            </a:r>
          </a:p>
          <a:p>
            <a:pPr marL="0" indent="0">
              <a:buNone/>
            </a:pPr>
            <a:r>
              <a:rPr lang="ru-RU" sz="2400" dirty="0">
                <a:latin typeface="Times New Roman" panose="02020603050405020304" pitchFamily="18" charset="0"/>
                <a:cs typeface="Times New Roman" panose="02020603050405020304" pitchFamily="18" charset="0"/>
              </a:rPr>
              <a:t>Метод отстаивания, казалось бы, самый простой. Отстаивание  относится к механическим способам очищения воды. Но применение этого метода требует много времени. Кроме того, более мелкие частицы не оседают на дно, раствор остаётся мутным.</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46</a:t>
            </a:fld>
            <a:endParaRPr lang="ru-RU"/>
          </a:p>
        </p:txBody>
      </p:sp>
    </p:spTree>
    <p:extLst>
      <p:ext uri="{BB962C8B-B14F-4D97-AF65-F5344CB8AC3E}">
        <p14:creationId xmlns:p14="http://schemas.microsoft.com/office/powerpoint/2010/main" val="20416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18058"/>
          </a:xfrm>
        </p:spPr>
        <p:txBody>
          <a:bodyPr/>
          <a:lstStyle/>
          <a:p>
            <a:r>
              <a:rPr lang="ru-RU" sz="4000" b="1" dirty="0">
                <a:solidFill>
                  <a:srgbClr val="FFFF00"/>
                </a:solidFill>
              </a:rPr>
              <a:t>Ответы</a:t>
            </a:r>
          </a:p>
        </p:txBody>
      </p:sp>
      <p:sp>
        <p:nvSpPr>
          <p:cNvPr id="3" name="Объект 2"/>
          <p:cNvSpPr>
            <a:spLocks noGrp="1"/>
          </p:cNvSpPr>
          <p:nvPr>
            <p:ph idx="1"/>
          </p:nvPr>
        </p:nvSpPr>
        <p:spPr>
          <a:xfrm>
            <a:off x="143508" y="731242"/>
            <a:ext cx="8856984" cy="5807670"/>
          </a:xfrm>
          <a:solidFill>
            <a:schemeClr val="bg1"/>
          </a:solidFill>
        </p:spPr>
        <p:txBody>
          <a:bodyPr/>
          <a:lstStyle/>
          <a:p>
            <a:r>
              <a:rPr lang="ru-RU" sz="2400" b="1" dirty="0">
                <a:latin typeface="Times New Roman" panose="02020603050405020304" pitchFamily="18" charset="0"/>
                <a:cs typeface="Times New Roman" panose="02020603050405020304" pitchFamily="18" charset="0"/>
              </a:rPr>
              <a:t>Задание 2. Какое приспособление для фильтрования могли сделать ребята в походных условиях из тех подручных средств, которые были в их распоряжении?</a:t>
            </a:r>
          </a:p>
          <a:p>
            <a:r>
              <a:rPr lang="ru-RU" sz="2400" dirty="0">
                <a:latin typeface="Times New Roman" panose="02020603050405020304" pitchFamily="18" charset="0"/>
                <a:cs typeface="Times New Roman" panose="02020603050405020304" pitchFamily="18" charset="0"/>
              </a:rPr>
              <a:t>Ваш ответ должен включать описание приспособления для фильтрования воды и принципа его работы. Вам нужно мысленно спроектировать простую экспериментальную установку из подручных средств и объяснить, почему она должна работать.</a:t>
            </a:r>
          </a:p>
          <a:p>
            <a:r>
              <a:rPr lang="ru-RU" sz="2400" dirty="0">
                <a:latin typeface="Times New Roman" panose="02020603050405020304" pitchFamily="18" charset="0"/>
                <a:cs typeface="Times New Roman" panose="02020603050405020304" pitchFamily="18" charset="0"/>
              </a:rPr>
              <a:t>Правильный ответ может быть сформулирован по-разному, но должен содержать главный смысл.</a:t>
            </a:r>
          </a:p>
          <a:p>
            <a:r>
              <a:rPr lang="ru-RU" sz="2400" dirty="0">
                <a:latin typeface="Times New Roman" panose="02020603050405020304" pitchFamily="18" charset="0"/>
                <a:cs typeface="Times New Roman" panose="02020603050405020304" pitchFamily="18" charset="0"/>
              </a:rPr>
              <a:t>Ответ будет неполным, если вы приведёте только описание приспособления или только принцип его работы.</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47</a:t>
            </a:fld>
            <a:endParaRPr lang="ru-RU"/>
          </a:p>
        </p:txBody>
      </p:sp>
    </p:spTree>
    <p:extLst>
      <p:ext uri="{BB962C8B-B14F-4D97-AF65-F5344CB8AC3E}">
        <p14:creationId xmlns:p14="http://schemas.microsoft.com/office/powerpoint/2010/main" val="2339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636"/>
            <a:ext cx="8229600" cy="346050"/>
          </a:xfrm>
        </p:spPr>
        <p:txBody>
          <a:bodyPr/>
          <a:lstStyle/>
          <a:p>
            <a:r>
              <a:rPr lang="ru-RU" sz="4000" b="1" dirty="0">
                <a:solidFill>
                  <a:srgbClr val="FFFF00"/>
                </a:solidFill>
              </a:rPr>
              <a:t>Ответы:</a:t>
            </a:r>
          </a:p>
        </p:txBody>
      </p:sp>
      <p:sp>
        <p:nvSpPr>
          <p:cNvPr id="3" name="Объект 2"/>
          <p:cNvSpPr>
            <a:spLocks noGrp="1"/>
          </p:cNvSpPr>
          <p:nvPr>
            <p:ph idx="1"/>
          </p:nvPr>
        </p:nvSpPr>
        <p:spPr>
          <a:xfrm>
            <a:off x="0" y="548680"/>
            <a:ext cx="8892480" cy="5807670"/>
          </a:xfrm>
        </p:spPr>
        <p:txBody>
          <a:bodyPr/>
          <a:lstStyle/>
          <a:p>
            <a:r>
              <a:rPr lang="ru-RU" sz="2400" b="1" dirty="0">
                <a:latin typeface="Times New Roman" panose="02020603050405020304" pitchFamily="18" charset="0"/>
                <a:cs typeface="Times New Roman" panose="02020603050405020304" pitchFamily="18" charset="0"/>
              </a:rPr>
              <a:t>Продолжение ответа на задание 2.</a:t>
            </a:r>
          </a:p>
          <a:p>
            <a:r>
              <a:rPr lang="ru-RU" sz="2400" dirty="0">
                <a:latin typeface="Times New Roman" panose="02020603050405020304" pitchFamily="18" charset="0"/>
                <a:cs typeface="Times New Roman" panose="02020603050405020304" pitchFamily="18" charset="0"/>
              </a:rPr>
              <a:t>Самое простое </a:t>
            </a:r>
            <a:r>
              <a:rPr lang="ru-RU" sz="2400" b="1" dirty="0">
                <a:latin typeface="Times New Roman" panose="02020603050405020304" pitchFamily="18" charset="0"/>
                <a:cs typeface="Times New Roman" panose="02020603050405020304" pitchFamily="18" charset="0"/>
              </a:rPr>
              <a:t>приспособление для фильтрования  </a:t>
            </a:r>
            <a:r>
              <a:rPr lang="ru-RU" sz="2400" dirty="0">
                <a:latin typeface="Times New Roman" panose="02020603050405020304" pitchFamily="18" charset="0"/>
                <a:cs typeface="Times New Roman" panose="02020603050405020304" pitchFamily="18" charset="0"/>
              </a:rPr>
              <a:t>может быть сделано из пластиковой бутылки. Это решение вам подскажет  жизненный опыт и умение проводить фильтрование растворов, которое вы получили на уроках химии. Пластиковую бутылку нужно разрезать так, чтобы получилась  воронка и ёмкость для сбора воды. Воронка заполняется речным  гравием, а сверху — речным песком.</a:t>
            </a:r>
          </a:p>
          <a:p>
            <a:r>
              <a:rPr lang="ru-RU" sz="2400" b="1" dirty="0">
                <a:latin typeface="Times New Roman" panose="02020603050405020304" pitchFamily="18" charset="0"/>
                <a:cs typeface="Times New Roman" panose="02020603050405020304" pitchFamily="18" charset="0"/>
              </a:rPr>
              <a:t>Принцип работы этого приспособления. </a:t>
            </a:r>
            <a:r>
              <a:rPr lang="ru-RU" sz="2400" dirty="0">
                <a:latin typeface="Times New Roman" panose="02020603050405020304" pitchFamily="18" charset="0"/>
                <a:cs typeface="Times New Roman" panose="02020603050405020304" pitchFamily="18" charset="0"/>
              </a:rPr>
              <a:t>При пропускании воды через слои мелкого гравия и песка будут задерживаться все относительно крупные частицы загрязнений. Для очистки от мелких частиц загрязнителей, вызывающих мутность, необходимо профильтровать раствор ещё раз через фильтр, сделанный из ваты и нескольких слоёв бинта. Вата и бинт всегда должны находиться в аптечке путешественника</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48</a:t>
            </a:fld>
            <a:endParaRPr lang="ru-RU"/>
          </a:p>
        </p:txBody>
      </p:sp>
    </p:spTree>
    <p:extLst>
      <p:ext uri="{BB962C8B-B14F-4D97-AF65-F5344CB8AC3E}">
        <p14:creationId xmlns:p14="http://schemas.microsoft.com/office/powerpoint/2010/main" val="4846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32048"/>
          </a:xfrm>
        </p:spPr>
        <p:txBody>
          <a:bodyPr/>
          <a:lstStyle/>
          <a:p>
            <a:r>
              <a:rPr lang="ru-RU" sz="4000" b="1" dirty="0">
                <a:solidFill>
                  <a:srgbClr val="FFFF00"/>
                </a:solidFill>
              </a:rPr>
              <a:t>Ответы:</a:t>
            </a:r>
            <a:endParaRPr lang="ru-RU" dirty="0"/>
          </a:p>
        </p:txBody>
      </p:sp>
      <p:sp>
        <p:nvSpPr>
          <p:cNvPr id="3" name="Объект 2"/>
          <p:cNvSpPr>
            <a:spLocks noGrp="1"/>
          </p:cNvSpPr>
          <p:nvPr>
            <p:ph idx="1"/>
          </p:nvPr>
        </p:nvSpPr>
        <p:spPr>
          <a:xfrm>
            <a:off x="179512" y="603700"/>
            <a:ext cx="8784976" cy="5663654"/>
          </a:xfrm>
          <a:solidFill>
            <a:schemeClr val="bg1"/>
          </a:solidFill>
        </p:spPr>
        <p:txBody>
          <a:bodyPr/>
          <a:lstStyle/>
          <a:p>
            <a:r>
              <a:rPr lang="ru-RU" sz="2800" b="1" dirty="0">
                <a:latin typeface="Times New Roman" panose="02020603050405020304" pitchFamily="18" charset="0"/>
                <a:cs typeface="Times New Roman" panose="02020603050405020304" pitchFamily="18" charset="0"/>
              </a:rPr>
              <a:t>Задание 3. Какие вещества можно использовать для обеззараживания воды в походе?</a:t>
            </a:r>
          </a:p>
          <a:p>
            <a:r>
              <a:rPr lang="ru-RU" sz="2800" b="1" dirty="0">
                <a:latin typeface="Times New Roman" panose="02020603050405020304" pitchFamily="18" charset="0"/>
                <a:cs typeface="Times New Roman" panose="02020603050405020304" pitchFamily="18" charset="0"/>
              </a:rPr>
              <a:t>Верные ответы:</a:t>
            </a:r>
          </a:p>
          <a:p>
            <a:r>
              <a:rPr lang="ru-RU" sz="2800" dirty="0">
                <a:latin typeface="Times New Roman" panose="02020603050405020304" pitchFamily="18" charset="0"/>
                <a:cs typeface="Times New Roman" panose="02020603050405020304" pitchFamily="18" charset="0"/>
              </a:rPr>
              <a:t>B. Спиртовая настойка йода.</a:t>
            </a:r>
          </a:p>
          <a:p>
            <a:r>
              <a:rPr lang="ru-RU" sz="2800" dirty="0">
                <a:latin typeface="Times New Roman" panose="02020603050405020304" pitchFamily="18" charset="0"/>
                <a:cs typeface="Times New Roman" panose="02020603050405020304" pitchFamily="18" charset="0"/>
              </a:rPr>
              <a:t>D. Кристаллы перманганата калия.</a:t>
            </a:r>
          </a:p>
          <a:p>
            <a:r>
              <a:rPr lang="ru-RU" sz="2800" dirty="0">
                <a:latin typeface="Times New Roman" panose="02020603050405020304" pitchFamily="18" charset="0"/>
                <a:cs typeface="Times New Roman" panose="02020603050405020304" pitchFamily="18" charset="0"/>
              </a:rPr>
              <a:t>Из курсов химии и биологии известно, что йод и перманганат  калия (марганцовка) являются сильными окислителями и взаимодействуют со многими веществами. Болезнетворные микроорганизмы погибают под их воздействием. Каждый из вас знает, что ранку на коже обрабатывают йодом или раствором марганцовки, чтобы предотвратить заражение и дальнейшее воспаление. </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49</a:t>
            </a:fld>
            <a:endParaRPr lang="ru-RU"/>
          </a:p>
        </p:txBody>
      </p:sp>
    </p:spTree>
    <p:extLst>
      <p:ext uri="{BB962C8B-B14F-4D97-AF65-F5344CB8AC3E}">
        <p14:creationId xmlns:p14="http://schemas.microsoft.com/office/powerpoint/2010/main" val="193817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D25012-E535-4028-936D-88D74611F057}"/>
              </a:ext>
            </a:extLst>
          </p:cNvPr>
          <p:cNvSpPr>
            <a:spLocks noGrp="1"/>
          </p:cNvSpPr>
          <p:nvPr>
            <p:ph type="title"/>
          </p:nvPr>
        </p:nvSpPr>
        <p:spPr>
          <a:xfrm>
            <a:off x="133672" y="187424"/>
            <a:ext cx="8686800" cy="526157"/>
          </a:xfrm>
        </p:spPr>
        <p:txBody>
          <a:bodyPr/>
          <a:lstStyle/>
          <a:p>
            <a:r>
              <a:rPr lang="ru-RU" sz="3600" b="1" dirty="0">
                <a:solidFill>
                  <a:srgbClr val="FFFF00"/>
                </a:solidFill>
              </a:rPr>
              <a:t>Задание № 6. </a:t>
            </a:r>
            <a:r>
              <a:rPr lang="ru-RU" sz="3200" b="1" dirty="0">
                <a:solidFill>
                  <a:srgbClr val="FFFF00"/>
                </a:solidFill>
              </a:rPr>
              <a:t>Антибиотики-убийцы бактерий</a:t>
            </a:r>
            <a:endParaRPr lang="ru-RU" dirty="0"/>
          </a:p>
        </p:txBody>
      </p:sp>
      <p:sp>
        <p:nvSpPr>
          <p:cNvPr id="3" name="Объект 2">
            <a:extLst>
              <a:ext uri="{FF2B5EF4-FFF2-40B4-BE49-F238E27FC236}">
                <a16:creationId xmlns:a16="http://schemas.microsoft.com/office/drawing/2014/main" id="{D98EC9BB-0F84-4D83-AE64-AF7F339DDBDE}"/>
              </a:ext>
            </a:extLst>
          </p:cNvPr>
          <p:cNvSpPr>
            <a:spLocks noGrp="1"/>
          </p:cNvSpPr>
          <p:nvPr>
            <p:ph idx="1"/>
          </p:nvPr>
        </p:nvSpPr>
        <p:spPr>
          <a:xfrm>
            <a:off x="251520" y="1074043"/>
            <a:ext cx="8568952" cy="4947245"/>
          </a:xfrm>
        </p:spPr>
        <p:txBody>
          <a:bodyPr/>
          <a:lstStyle/>
          <a:p>
            <a:r>
              <a:rPr lang="ru-RU" dirty="0">
                <a:latin typeface="Times New Roman" panose="02020603050405020304" pitchFamily="18" charset="0"/>
                <a:cs typeface="Times New Roman" panose="02020603050405020304" pitchFamily="18" charset="0"/>
              </a:rPr>
              <a:t>Многие врачи и ученые утверждают, что слишком частое употребление антибиотиков является главной причиной появления устойчивости к ним у микроорганизмов. Чем чаще люди прибегают к антибиотикам, тем ниже становится их эффективность.</a:t>
            </a:r>
          </a:p>
          <a:p>
            <a:r>
              <a:rPr lang="ru-RU" b="1" dirty="0">
                <a:latin typeface="Times New Roman" panose="02020603050405020304" pitchFamily="18" charset="0"/>
                <a:cs typeface="Times New Roman" panose="02020603050405020304" pitchFamily="18" charset="0"/>
              </a:rPr>
              <a:t>Почему слишком частое употребление антибиотиков может быть главной причиной появления устойчивости к ним у бактерий?</a:t>
            </a:r>
          </a:p>
        </p:txBody>
      </p:sp>
      <p:sp>
        <p:nvSpPr>
          <p:cNvPr id="4" name="Дата 3">
            <a:extLst>
              <a:ext uri="{FF2B5EF4-FFF2-40B4-BE49-F238E27FC236}">
                <a16:creationId xmlns:a16="http://schemas.microsoft.com/office/drawing/2014/main" id="{9C128A70-AA62-4514-9DC5-2B8C8FD20063}"/>
              </a:ext>
            </a:extLst>
          </p:cNvPr>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a:extLst>
              <a:ext uri="{FF2B5EF4-FFF2-40B4-BE49-F238E27FC236}">
                <a16:creationId xmlns:a16="http://schemas.microsoft.com/office/drawing/2014/main" id="{13FC821C-310F-4EAE-8C75-C5D260D74C08}"/>
              </a:ext>
            </a:extLst>
          </p:cNvPr>
          <p:cNvSpPr>
            <a:spLocks noGrp="1"/>
          </p:cNvSpPr>
          <p:nvPr>
            <p:ph type="sldNum" sz="quarter" idx="12"/>
          </p:nvPr>
        </p:nvSpPr>
        <p:spPr/>
        <p:txBody>
          <a:bodyPr/>
          <a:lstStyle/>
          <a:p>
            <a:pPr>
              <a:defRPr/>
            </a:pPr>
            <a:fld id="{596631BF-06DB-4F81-ABE5-FAB4FF3E686C}" type="slidenum">
              <a:rPr lang="ru-RU" smtClean="0"/>
              <a:pPr>
                <a:defRPr/>
              </a:pPr>
              <a:t>5</a:t>
            </a:fld>
            <a:endParaRPr lang="ru-RU"/>
          </a:p>
        </p:txBody>
      </p:sp>
    </p:spTree>
    <p:extLst>
      <p:ext uri="{BB962C8B-B14F-4D97-AF65-F5344CB8AC3E}">
        <p14:creationId xmlns:p14="http://schemas.microsoft.com/office/powerpoint/2010/main" val="1133159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463" y="-99392"/>
            <a:ext cx="8229600" cy="504056"/>
          </a:xfrm>
        </p:spPr>
        <p:txBody>
          <a:bodyPr/>
          <a:lstStyle/>
          <a:p>
            <a:r>
              <a:rPr lang="ru-RU" sz="4000" b="1" dirty="0">
                <a:solidFill>
                  <a:srgbClr val="FFFF00"/>
                </a:solidFill>
              </a:rPr>
              <a:t>Ответы:</a:t>
            </a:r>
            <a:endParaRPr lang="ru-RU" dirty="0"/>
          </a:p>
        </p:txBody>
      </p:sp>
      <p:sp>
        <p:nvSpPr>
          <p:cNvPr id="3" name="Объект 2"/>
          <p:cNvSpPr>
            <a:spLocks noGrp="1"/>
          </p:cNvSpPr>
          <p:nvPr>
            <p:ph idx="1"/>
          </p:nvPr>
        </p:nvSpPr>
        <p:spPr>
          <a:xfrm>
            <a:off x="14434" y="380137"/>
            <a:ext cx="9129566" cy="6341337"/>
          </a:xfrm>
          <a:solidFill>
            <a:schemeClr val="bg1"/>
          </a:solidFill>
        </p:spPr>
        <p:txBody>
          <a:bodyPr/>
          <a:lstStyle/>
          <a:p>
            <a:r>
              <a:rPr lang="ru-RU" sz="2400" b="1" dirty="0">
                <a:latin typeface="Times New Roman" panose="02020603050405020304" pitchFamily="18" charset="0"/>
                <a:cs typeface="Times New Roman" panose="02020603050405020304" pitchFamily="18" charset="0"/>
              </a:rPr>
              <a:t>Почему не принимаются другие ответы?</a:t>
            </a:r>
          </a:p>
          <a:p>
            <a:r>
              <a:rPr lang="ru-RU" sz="2400" dirty="0">
                <a:latin typeface="Times New Roman" panose="02020603050405020304" pitchFamily="18" charset="0"/>
                <a:cs typeface="Times New Roman" panose="02020603050405020304" pitchFamily="18" charset="0"/>
              </a:rPr>
              <a:t>A. Поваренная соль.  C. Кубики сахара. Поваренная соль  NaCl  и сахар не проявляют окислительных свойств. Бактерии в концентрированных растворах соли или сахара становятся неактивными, перестают размножаться, обмен веществ их клеток с окружающей средой становится невозможен, из-за чего они погибают. Но для обеззараживания воды эти вещества не подходят. </a:t>
            </a:r>
          </a:p>
          <a:p>
            <a:r>
              <a:rPr lang="ru-RU" sz="2400" dirty="0">
                <a:latin typeface="Times New Roman" panose="02020603050405020304" pitchFamily="18" charset="0"/>
                <a:cs typeface="Times New Roman" panose="02020603050405020304" pitchFamily="18" charset="0"/>
              </a:rPr>
              <a:t>E. Таблетки активированного угля. Активированный уголь адсорбирует частицы, находящиеся  в растворе. Активированный уголь может уменьшить количество вредных микроорганизмов (бактерий, грибков и др.), но для полного уничтожения патогенных микробов необходимы обеззараживающие средства. Подтверждает это пример лечения людей с кишечными инфекциями: сначала больному дают активированный уголь, но затем, чтобы выздороветь, ему необходимо принимать препараты, содержащие антибиотики.</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50</a:t>
            </a:fld>
            <a:endParaRPr lang="ru-RU"/>
          </a:p>
        </p:txBody>
      </p:sp>
    </p:spTree>
    <p:extLst>
      <p:ext uri="{BB962C8B-B14F-4D97-AF65-F5344CB8AC3E}">
        <p14:creationId xmlns:p14="http://schemas.microsoft.com/office/powerpoint/2010/main" val="77814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783" y="0"/>
            <a:ext cx="8229600" cy="547339"/>
          </a:xfrm>
        </p:spPr>
        <p:txBody>
          <a:bodyPr/>
          <a:lstStyle/>
          <a:p>
            <a:r>
              <a:rPr lang="ru-RU" sz="4000" b="1" dirty="0">
                <a:solidFill>
                  <a:srgbClr val="FFFF00"/>
                </a:solidFill>
              </a:rPr>
              <a:t>Ответы:</a:t>
            </a:r>
            <a:endParaRPr lang="ru-RU" dirty="0"/>
          </a:p>
        </p:txBody>
      </p:sp>
      <p:sp>
        <p:nvSpPr>
          <p:cNvPr id="3" name="Объект 2"/>
          <p:cNvSpPr>
            <a:spLocks noGrp="1"/>
          </p:cNvSpPr>
          <p:nvPr>
            <p:ph idx="1"/>
          </p:nvPr>
        </p:nvSpPr>
        <p:spPr>
          <a:xfrm>
            <a:off x="6896" y="439475"/>
            <a:ext cx="9144000" cy="6282000"/>
          </a:xfrm>
          <a:solidFill>
            <a:schemeClr val="bg1"/>
          </a:solidFill>
        </p:spPr>
        <p:txBody>
          <a:bodyPr/>
          <a:lstStyle/>
          <a:p>
            <a:r>
              <a:rPr lang="ru-RU" sz="2200" b="1" dirty="0">
                <a:latin typeface="Times New Roman" panose="02020603050405020304" pitchFamily="18" charset="0"/>
                <a:cs typeface="Times New Roman" panose="02020603050405020304" pitchFamily="18" charset="0"/>
              </a:rPr>
              <a:t>Задание 4.Какой фильтр по результатам исследования школьники выбрали как лучший? Напишите марку фильтра и объясните свой выбор.</a:t>
            </a:r>
          </a:p>
          <a:p>
            <a:r>
              <a:rPr lang="ru-RU" sz="2200" b="1" dirty="0">
                <a:latin typeface="Times New Roman" panose="02020603050405020304" pitchFamily="18" charset="0"/>
                <a:cs typeface="Times New Roman" panose="02020603050405020304" pitchFamily="18" charset="0"/>
              </a:rPr>
              <a:t>Верный ответ: </a:t>
            </a:r>
            <a:r>
              <a:rPr lang="ru-RU" sz="2200" dirty="0">
                <a:latin typeface="Times New Roman" panose="02020603050405020304" pitchFamily="18" charset="0"/>
                <a:cs typeface="Times New Roman" panose="02020603050405020304" pitchFamily="18" charset="0"/>
              </a:rPr>
              <a:t>Выбран фильтр «Брита». Для выполнения этого задания нужно проанализировать данные из двух таблиц, а потом сделать вывод. В таблице 1 показано, что лучше снижает концентрацию солей кальция и магния в водопроводной воде фильтр «Барьер-6» (89 % снижения общей жёсткости). Второе место принадлежит фильтру «Брита» (73 % снижения общей жёсткости). Из данных, приведённых в таблице 2, следует, что дольше всех сохраняет свои очистительные свойства фильтр «Брита» (через 4 недели использования он снижает жёсткость воды на 54 %). Сравнение результатов двух этапов исследования позволило определить, что «Брита» очищает воду немного хуже, чем «Барьер-6», но будет работать дольше. Можно допустить, конечно, что вы выберете «Барьер-6», но тогда вам нужно обосновать свой выбор тем, например, что вы собираетесь пользоваться этим фильтром только две недели. Ответ будет неполным, если указано только название фильтра, но не обоснован выбор</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51</a:t>
            </a:fld>
            <a:endParaRPr lang="ru-RU"/>
          </a:p>
        </p:txBody>
      </p:sp>
    </p:spTree>
    <p:extLst>
      <p:ext uri="{BB962C8B-B14F-4D97-AF65-F5344CB8AC3E}">
        <p14:creationId xmlns:p14="http://schemas.microsoft.com/office/powerpoint/2010/main" val="36540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61"/>
            <a:ext cx="8229600" cy="432048"/>
          </a:xfrm>
        </p:spPr>
        <p:txBody>
          <a:bodyPr/>
          <a:lstStyle/>
          <a:p>
            <a:r>
              <a:rPr lang="ru-RU" b="1" dirty="0">
                <a:solidFill>
                  <a:srgbClr val="FFFF00"/>
                </a:solidFill>
                <a:latin typeface="Times New Roman" panose="02020603050405020304" pitchFamily="18" charset="0"/>
                <a:cs typeface="Times New Roman" panose="02020603050405020304" pitchFamily="18" charset="0"/>
              </a:rPr>
              <a:t>Контекстная задача</a:t>
            </a:r>
          </a:p>
        </p:txBody>
      </p:sp>
      <p:sp>
        <p:nvSpPr>
          <p:cNvPr id="3" name="Объект 2"/>
          <p:cNvSpPr>
            <a:spLocks noGrp="1"/>
          </p:cNvSpPr>
          <p:nvPr>
            <p:ph idx="1"/>
          </p:nvPr>
        </p:nvSpPr>
        <p:spPr>
          <a:xfrm>
            <a:off x="107504" y="462509"/>
            <a:ext cx="8928992" cy="6062835"/>
          </a:xfrm>
        </p:spPr>
        <p:txBody>
          <a:bodyPr/>
          <a:lstStyle/>
          <a:p>
            <a:pPr marL="85725" indent="-85725">
              <a:lnSpc>
                <a:spcPct val="150000"/>
              </a:lnSpc>
              <a:spcAft>
                <a:spcPts val="0"/>
              </a:spcAft>
            </a:pPr>
            <a:r>
              <a:rPr lang="ru-RU" sz="2200" b="1" i="1" dirty="0">
                <a:latin typeface="Times New Roman" panose="02020603050405020304" pitchFamily="18" charset="0"/>
                <a:ea typeface="Calibri" panose="020F0502020204030204" pitchFamily="34" charset="0"/>
                <a:cs typeface="Times New Roman" panose="02020603050405020304" pitchFamily="18" charset="0"/>
              </a:rPr>
              <a:t>Разлив дизельного топлива под Норильском уже называют самой крупной экологической катастрофой за всю историю освоения российской Арктики. ЧП произошло 29 мая в результате разгерметизации аварийного резервуара на ТЭЦ-3 АО "НТЭК" (</a:t>
            </a:r>
            <a:r>
              <a:rPr lang="ru-RU" sz="2200" b="1" i="1" dirty="0" err="1">
                <a:latin typeface="Times New Roman" panose="02020603050405020304" pitchFamily="18" charset="0"/>
                <a:ea typeface="Calibri" panose="020F0502020204030204" pitchFamily="34" charset="0"/>
                <a:cs typeface="Times New Roman" panose="02020603050405020304" pitchFamily="18" charset="0"/>
              </a:rPr>
              <a:t>Норильско</a:t>
            </a:r>
            <a:r>
              <a:rPr lang="ru-RU" sz="2200" b="1" i="1" dirty="0">
                <a:latin typeface="Times New Roman" panose="02020603050405020304" pitchFamily="18" charset="0"/>
                <a:ea typeface="Calibri" panose="020F0502020204030204" pitchFamily="34" charset="0"/>
                <a:cs typeface="Times New Roman" panose="02020603050405020304" pitchFamily="18" charset="0"/>
              </a:rPr>
              <a:t>-Таймырская энергетическая компания, дочернее предприятие "</a:t>
            </a:r>
            <a:r>
              <a:rPr lang="ru-RU" sz="2200" b="1" i="1" dirty="0" err="1">
                <a:latin typeface="Times New Roman" panose="02020603050405020304" pitchFamily="18" charset="0"/>
                <a:ea typeface="Calibri" panose="020F0502020204030204" pitchFamily="34" charset="0"/>
                <a:cs typeface="Times New Roman" panose="02020603050405020304" pitchFamily="18" charset="0"/>
              </a:rPr>
              <a:t>Норникеля</a:t>
            </a:r>
            <a:r>
              <a:rPr lang="ru-RU" sz="2200" b="1" i="1" dirty="0">
                <a:latin typeface="Times New Roman" panose="02020603050405020304" pitchFamily="18" charset="0"/>
                <a:ea typeface="Calibri" panose="020F0502020204030204" pitchFamily="34" charset="0"/>
                <a:cs typeface="Times New Roman" panose="02020603050405020304" pitchFamily="18" charset="0"/>
              </a:rPr>
              <a:t>"). В результате в реки и почву попало более 20 000 тонн нефтепродуктов. По состоянию на 2 июня 2020 г. площадь загрязнения нефтепродуктами от промышленной площадки до участка р. Амбарная, где установлены пояса из заградительных бонов (устройств из непромокаемого материала, позволяющих сдерживать распространение пятна нефтепродуктов по поверхности водного объекта), составила 180 тыс. кв. м.</a:t>
            </a:r>
            <a:endParaRPr lang="ru-RU" sz="22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RU" sz="2200" b="1" i="1" dirty="0">
                <a:solidFill>
                  <a:srgbClr val="000000"/>
                </a:solidFill>
                <a:latin typeface="Times New Roman" panose="02020603050405020304" pitchFamily="18" charset="0"/>
                <a:ea typeface="Times New Roman" panose="02020603050405020304" pitchFamily="18" charset="0"/>
              </a:rPr>
              <a:t> </a:t>
            </a:r>
            <a:endParaRPr lang="ru-RU" sz="2200" b="1" dirty="0"/>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52</a:t>
            </a:fld>
            <a:endParaRPr lang="ru-RU"/>
          </a:p>
        </p:txBody>
      </p:sp>
    </p:spTree>
    <p:extLst>
      <p:ext uri="{BB962C8B-B14F-4D97-AF65-F5344CB8AC3E}">
        <p14:creationId xmlns:p14="http://schemas.microsoft.com/office/powerpoint/2010/main" val="56996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60040"/>
          </a:xfrm>
        </p:spPr>
        <p:txBody>
          <a:bodyPr/>
          <a:lstStyle/>
          <a:p>
            <a:r>
              <a:rPr lang="ru-RU" sz="4000" b="1" dirty="0">
                <a:solidFill>
                  <a:srgbClr val="FFFF00"/>
                </a:solidFill>
              </a:rPr>
              <a:t>Первый вопрос</a:t>
            </a:r>
          </a:p>
        </p:txBody>
      </p:sp>
      <p:sp>
        <p:nvSpPr>
          <p:cNvPr id="3" name="Объект 2"/>
          <p:cNvSpPr>
            <a:spLocks noGrp="1"/>
          </p:cNvSpPr>
          <p:nvPr>
            <p:ph idx="1"/>
          </p:nvPr>
        </p:nvSpPr>
        <p:spPr>
          <a:xfrm>
            <a:off x="179512" y="476672"/>
            <a:ext cx="8784976" cy="5879678"/>
          </a:xfrm>
        </p:spPr>
        <p:txBody>
          <a:bodyPr/>
          <a:lstStyle/>
          <a:p>
            <a:r>
              <a:rPr lang="ru-RU" sz="2800" b="1" dirty="0">
                <a:latin typeface="Times New Roman" panose="02020603050405020304" pitchFamily="18" charset="0"/>
                <a:cs typeface="Times New Roman" panose="02020603050405020304" pitchFamily="18" charset="0"/>
              </a:rPr>
              <a:t>Чем опасен разлив нефтепродуктов по водной поверхности?</a:t>
            </a:r>
            <a:r>
              <a:rPr lang="ru-RU" sz="2800" dirty="0">
                <a:latin typeface="Times New Roman" panose="02020603050405020304" pitchFamily="18" charset="0"/>
                <a:cs typeface="Times New Roman" panose="02020603050405020304" pitchFamily="18" charset="0"/>
              </a:rPr>
              <a:t> Выбрать </a:t>
            </a:r>
            <a:r>
              <a:rPr lang="ru-RU" sz="2800" b="1" dirty="0">
                <a:latin typeface="Times New Roman" panose="02020603050405020304" pitchFamily="18" charset="0"/>
                <a:cs typeface="Times New Roman" panose="02020603050405020304" pitchFamily="18" charset="0"/>
              </a:rPr>
              <a:t>неправильный</a:t>
            </a:r>
            <a:r>
              <a:rPr lang="ru-RU" sz="2800" dirty="0">
                <a:latin typeface="Times New Roman" panose="02020603050405020304" pitchFamily="18" charset="0"/>
                <a:cs typeface="Times New Roman" panose="02020603050405020304" pitchFamily="18" charset="0"/>
              </a:rPr>
              <a:t> ответ:</a:t>
            </a:r>
          </a:p>
          <a:p>
            <a:r>
              <a:rPr lang="ru-RU" sz="2800" dirty="0">
                <a:latin typeface="Times New Roman" panose="02020603050405020304" pitchFamily="18" charset="0"/>
                <a:cs typeface="Times New Roman" panose="02020603050405020304" pitchFamily="18" charset="0"/>
              </a:rPr>
              <a:t>А. Нефть создает дефицит света и воздуха в воде, из-за которого от гипоксии гибнут рыбы, пресмыкающиеся, животные и растения;</a:t>
            </a:r>
          </a:p>
          <a:p>
            <a:r>
              <a:rPr lang="ru-RU" sz="2800" dirty="0">
                <a:latin typeface="Times New Roman" panose="02020603050405020304" pitchFamily="18" charset="0"/>
                <a:cs typeface="Times New Roman" panose="02020603050405020304" pitchFamily="18" charset="0"/>
              </a:rPr>
              <a:t>Б. Нефтепродукты  могут попасть и  в почву и  в расположенные рядом водоемы;</a:t>
            </a:r>
          </a:p>
          <a:p>
            <a:r>
              <a:rPr lang="ru-RU" sz="2800" dirty="0">
                <a:latin typeface="Times New Roman" panose="02020603050405020304" pitchFamily="18" charset="0"/>
                <a:cs typeface="Times New Roman" panose="02020603050405020304" pitchFamily="18" charset="0"/>
              </a:rPr>
              <a:t>В. Загрязнение нефтепродуктами вызывает массовую гибель пернатых и морских млекопитающих;</a:t>
            </a:r>
          </a:p>
          <a:p>
            <a:r>
              <a:rPr lang="ru-RU" sz="2800" dirty="0">
                <a:latin typeface="Times New Roman" panose="02020603050405020304" pitchFamily="18" charset="0"/>
                <a:cs typeface="Times New Roman" panose="02020603050405020304" pitchFamily="18" charset="0"/>
              </a:rPr>
              <a:t>Г. Ликвидация пятен нефтепродуктов при помощи  непромокаемого материала, позволяющего сдерживать распространение пятна дизельного топлива по поверхности водного объекта</a:t>
            </a:r>
          </a:p>
          <a:p>
            <a:endParaRPr lang="ru-RU" dirty="0"/>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Tree>
    <p:extLst>
      <p:ext uri="{BB962C8B-B14F-4D97-AF65-F5344CB8AC3E}">
        <p14:creationId xmlns:p14="http://schemas.microsoft.com/office/powerpoint/2010/main" val="22474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18058"/>
          </a:xfrm>
        </p:spPr>
        <p:txBody>
          <a:bodyPr/>
          <a:lstStyle/>
          <a:p>
            <a:r>
              <a:rPr lang="ru-RU" sz="4000" b="1" dirty="0">
                <a:solidFill>
                  <a:srgbClr val="FFFF00"/>
                </a:solidFill>
                <a:latin typeface="Times New Roman" panose="02020603050405020304" pitchFamily="18" charset="0"/>
                <a:cs typeface="Times New Roman" panose="02020603050405020304" pitchFamily="18" charset="0"/>
              </a:rPr>
              <a:t>Второй вопрос</a:t>
            </a:r>
          </a:p>
        </p:txBody>
      </p:sp>
      <p:sp>
        <p:nvSpPr>
          <p:cNvPr id="3" name="Объект 2"/>
          <p:cNvSpPr>
            <a:spLocks noGrp="1"/>
          </p:cNvSpPr>
          <p:nvPr>
            <p:ph idx="1"/>
          </p:nvPr>
        </p:nvSpPr>
        <p:spPr>
          <a:xfrm>
            <a:off x="179512" y="764704"/>
            <a:ext cx="8784976" cy="5760640"/>
          </a:xfrm>
        </p:spPr>
        <p:txBody>
          <a:bodyPr/>
          <a:lstStyle/>
          <a:p>
            <a:r>
              <a:rPr lang="ru-RU" dirty="0">
                <a:latin typeface="Times New Roman" panose="02020603050405020304" pitchFamily="18" charset="0"/>
                <a:cs typeface="Times New Roman" panose="02020603050405020304" pitchFamily="18" charset="0"/>
              </a:rPr>
              <a:t>Как вы думаете, насколько быстро необходимо убрать нефтепродукты с поверхности водоема?  Почему? </a:t>
            </a:r>
          </a:p>
          <a:p>
            <a:r>
              <a:rPr lang="ru-RU" dirty="0"/>
              <a:t>________________________________________________________________________________________________________________________</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54</a:t>
            </a:fld>
            <a:endParaRPr lang="ru-RU"/>
          </a:p>
        </p:txBody>
      </p:sp>
    </p:spTree>
    <p:extLst>
      <p:ext uri="{BB962C8B-B14F-4D97-AF65-F5344CB8AC3E}">
        <p14:creationId xmlns:p14="http://schemas.microsoft.com/office/powerpoint/2010/main" val="27554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778"/>
            <a:ext cx="8229600" cy="418058"/>
          </a:xfrm>
        </p:spPr>
        <p:txBody>
          <a:bodyPr/>
          <a:lstStyle/>
          <a:p>
            <a:r>
              <a:rPr lang="ru-RU" sz="4000" b="1" dirty="0">
                <a:solidFill>
                  <a:srgbClr val="FFFF00"/>
                </a:solidFill>
              </a:rPr>
              <a:t>Третий вопрос</a:t>
            </a:r>
          </a:p>
        </p:txBody>
      </p:sp>
      <p:sp>
        <p:nvSpPr>
          <p:cNvPr id="3" name="Объект 2"/>
          <p:cNvSpPr>
            <a:spLocks noGrp="1"/>
          </p:cNvSpPr>
          <p:nvPr>
            <p:ph idx="1"/>
          </p:nvPr>
        </p:nvSpPr>
        <p:spPr>
          <a:xfrm>
            <a:off x="117848" y="435836"/>
            <a:ext cx="8846640" cy="5735662"/>
          </a:xfrm>
        </p:spPr>
        <p:txBody>
          <a:bodyPr/>
          <a:lstStyle/>
          <a:p>
            <a:r>
              <a:rPr lang="ru-RU" b="1" dirty="0"/>
              <a:t> </a:t>
            </a:r>
            <a:r>
              <a:rPr lang="ru-RU" sz="2400" b="1" dirty="0">
                <a:latin typeface="Times New Roman" panose="02020603050405020304" pitchFamily="18" charset="0"/>
                <a:cs typeface="Times New Roman" panose="02020603050405020304" pitchFamily="18" charset="0"/>
              </a:rPr>
              <a:t>Какой метод ликвидации нефтепродуктов с водной поверхности  наиболее  приемлем  в описанной экологической катастрофе под Норильском? </a:t>
            </a:r>
          </a:p>
          <a:p>
            <a:r>
              <a:rPr lang="ru-RU" sz="2400" dirty="0">
                <a:latin typeface="Times New Roman" panose="02020603050405020304" pitchFamily="18" charset="0"/>
                <a:cs typeface="Times New Roman" panose="02020603050405020304" pitchFamily="18" charset="0"/>
              </a:rPr>
              <a:t>Выбрать все </a:t>
            </a:r>
            <a:r>
              <a:rPr lang="ru-RU" sz="2400" b="1" dirty="0">
                <a:latin typeface="Times New Roman" panose="02020603050405020304" pitchFamily="18" charset="0"/>
                <a:cs typeface="Times New Roman" panose="02020603050405020304" pitchFamily="18" charset="0"/>
              </a:rPr>
              <a:t>верные</a:t>
            </a:r>
            <a:r>
              <a:rPr lang="ru-RU" sz="2400" dirty="0">
                <a:latin typeface="Times New Roman" panose="02020603050405020304" pitchFamily="18" charset="0"/>
                <a:cs typeface="Times New Roman" panose="02020603050405020304" pitchFamily="18" charset="0"/>
              </a:rPr>
              <a:t> ответы:</a:t>
            </a:r>
          </a:p>
          <a:p>
            <a:r>
              <a:rPr lang="ru-RU" sz="2400" dirty="0">
                <a:latin typeface="Times New Roman" panose="02020603050405020304" pitchFamily="18" charset="0"/>
                <a:cs typeface="Times New Roman" panose="02020603050405020304" pitchFamily="18" charset="0"/>
              </a:rPr>
              <a:t>А. Механический сбор нефтепродуктов эффективен сразу после розлива за счет толстого слоя нефтепродуктов;</a:t>
            </a:r>
          </a:p>
          <a:p>
            <a:r>
              <a:rPr lang="ru-RU" sz="2400" dirty="0">
                <a:latin typeface="Times New Roman" panose="02020603050405020304" pitchFamily="18" charset="0"/>
                <a:cs typeface="Times New Roman" panose="02020603050405020304" pitchFamily="18" charset="0"/>
              </a:rPr>
              <a:t>Б. Термический метод, выжигание слоя нефти, применяется до образования эмульсии с водой;</a:t>
            </a:r>
          </a:p>
          <a:p>
            <a:r>
              <a:rPr lang="ru-RU" sz="2400" dirty="0">
                <a:latin typeface="Times New Roman" panose="02020603050405020304" pitchFamily="18" charset="0"/>
                <a:cs typeface="Times New Roman" panose="02020603050405020304" pitchFamily="18" charset="0"/>
              </a:rPr>
              <a:t>В. Биологический метод в основе которого лежит использование специальных, </a:t>
            </a:r>
            <a:r>
              <a:rPr lang="ru-RU" sz="2400" dirty="0" err="1">
                <a:latin typeface="Times New Roman" panose="02020603050405020304" pitchFamily="18" charset="0"/>
                <a:cs typeface="Times New Roman" panose="02020603050405020304" pitchFamily="18" charset="0"/>
              </a:rPr>
              <a:t>углеводородоокисляющих</a:t>
            </a:r>
            <a:r>
              <a:rPr lang="ru-RU" sz="2400" dirty="0">
                <a:latin typeface="Times New Roman" panose="02020603050405020304" pitchFamily="18" charset="0"/>
                <a:cs typeface="Times New Roman" panose="02020603050405020304" pitchFamily="18" charset="0"/>
              </a:rPr>
              <a:t> микроорганизмов или биохимических препаратов;     </a:t>
            </a:r>
          </a:p>
          <a:p>
            <a:r>
              <a:rPr lang="ru-RU" sz="2400" dirty="0">
                <a:latin typeface="Times New Roman" panose="02020603050405020304" pitchFamily="18" charset="0"/>
                <a:cs typeface="Times New Roman" panose="02020603050405020304" pitchFamily="18" charset="0"/>
              </a:rPr>
              <a:t> Г. Физико-химический метод с использованием диспергентов и сорбентов     используют при малой толщине пленки.</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55</a:t>
            </a:fld>
            <a:endParaRPr lang="ru-RU"/>
          </a:p>
        </p:txBody>
      </p:sp>
    </p:spTree>
    <p:extLst>
      <p:ext uri="{BB962C8B-B14F-4D97-AF65-F5344CB8AC3E}">
        <p14:creationId xmlns:p14="http://schemas.microsoft.com/office/powerpoint/2010/main" val="21246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491"/>
            <a:ext cx="8229600" cy="418058"/>
          </a:xfrm>
        </p:spPr>
        <p:txBody>
          <a:bodyPr/>
          <a:lstStyle/>
          <a:p>
            <a:r>
              <a:rPr lang="ru-RU" sz="4000" b="1" dirty="0">
                <a:solidFill>
                  <a:srgbClr val="FFFF00"/>
                </a:solidFill>
              </a:rPr>
              <a:t>Задача</a:t>
            </a:r>
          </a:p>
        </p:txBody>
      </p:sp>
      <p:sp>
        <p:nvSpPr>
          <p:cNvPr id="3" name="Объект 2"/>
          <p:cNvSpPr>
            <a:spLocks noGrp="1"/>
          </p:cNvSpPr>
          <p:nvPr>
            <p:ph idx="1"/>
          </p:nvPr>
        </p:nvSpPr>
        <p:spPr>
          <a:xfrm>
            <a:off x="61784" y="414471"/>
            <a:ext cx="9082216" cy="5361459"/>
          </a:xfrm>
        </p:spPr>
        <p:txBody>
          <a:bodyPr/>
          <a:lstStyle/>
          <a:p>
            <a:r>
              <a:rPr lang="ru-RU" sz="2400" dirty="0">
                <a:latin typeface="Times New Roman" panose="02020603050405020304" pitchFamily="18" charset="0"/>
                <a:cs typeface="Times New Roman" panose="02020603050405020304" pitchFamily="18" charset="0"/>
              </a:rPr>
              <a:t>После катастрофы в Норильске ученики 7 класса Петя и Коля  нашли информацию о том, что пятно нефтепродуктов, разливаясь по воде, имеет толщину в одну молекулу. Они решили посчитать площадь одной капли масла, которая растеклась по воде в тарелке. </a:t>
            </a:r>
          </a:p>
          <a:p>
            <a:r>
              <a:rPr lang="ru-RU" sz="2400" dirty="0">
                <a:latin typeface="Times New Roman" panose="02020603050405020304" pitchFamily="18" charset="0"/>
                <a:cs typeface="Times New Roman" panose="02020603050405020304" pitchFamily="18" charset="0"/>
              </a:rPr>
              <a:t>Дети провели эксперимент с помощью пипетки  и растительного масла «</a:t>
            </a:r>
            <a:r>
              <a:rPr lang="ru-RU" sz="2400" dirty="0" err="1">
                <a:latin typeface="Times New Roman" panose="02020603050405020304" pitchFamily="18" charset="0"/>
                <a:cs typeface="Times New Roman" panose="02020603050405020304" pitchFamily="18" charset="0"/>
              </a:rPr>
              <a:t>Олейна</a:t>
            </a:r>
            <a:r>
              <a:rPr lang="ru-RU" sz="2400" dirty="0">
                <a:latin typeface="Times New Roman" panose="02020603050405020304" pitchFamily="18" charset="0"/>
                <a:cs typeface="Times New Roman" panose="02020603050405020304" pitchFamily="18" charset="0"/>
              </a:rPr>
              <a:t>». Выяснилось, что капля масла объёмом  0,925 кубических миллиметров растеклась по поверхности воды (см. рис. 1 а) так, что толщину получившегося масляного слоя можно принять равной диаметру молекулы масла (см. рис. 1 б). </a:t>
            </a:r>
          </a:p>
          <a:p>
            <a:r>
              <a:rPr lang="ru-RU" sz="2400" dirty="0">
                <a:latin typeface="Times New Roman" panose="02020603050405020304" pitchFamily="18" charset="0"/>
                <a:cs typeface="Times New Roman" panose="02020603050405020304" pitchFamily="18" charset="0"/>
              </a:rPr>
              <a:t>Получившееся масляное пятно сфотографировали.  </a:t>
            </a:r>
          </a:p>
          <a:p>
            <a:r>
              <a:rPr lang="ru-RU" sz="2400" dirty="0">
                <a:latin typeface="Times New Roman" panose="02020603050405020304" pitchFamily="18" charset="0"/>
                <a:cs typeface="Times New Roman" panose="02020603050405020304" pitchFamily="18" charset="0"/>
              </a:rPr>
              <a:t>Изображение пятна на фотографии оказалось уменьшено в сто раз. На фотографии нанесли клеточки (см. рис. 1 в).  </a:t>
            </a:r>
          </a:p>
          <a:p>
            <a:r>
              <a:rPr lang="ru-RU" sz="2400" dirty="0">
                <a:latin typeface="Times New Roman" panose="02020603050405020304" pitchFamily="18" charset="0"/>
                <a:cs typeface="Times New Roman" panose="02020603050405020304" pitchFamily="18" charset="0"/>
              </a:rPr>
              <a:t>Петя и Коля решили  посчитать  площадь  масляного пятна на фотографии и его истинную площадь. Вычислите диаметр молекулы масла.</a:t>
            </a:r>
          </a:p>
          <a:p>
            <a:endParaRPr lang="ru-RU" sz="2400"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56</a:t>
            </a:fld>
            <a:endParaRPr lang="ru-RU"/>
          </a:p>
        </p:txBody>
      </p:sp>
    </p:spTree>
    <p:extLst>
      <p:ext uri="{BB962C8B-B14F-4D97-AF65-F5344CB8AC3E}">
        <p14:creationId xmlns:p14="http://schemas.microsoft.com/office/powerpoint/2010/main" val="37023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90066"/>
          </a:xfrm>
        </p:spPr>
        <p:txBody>
          <a:bodyPr/>
          <a:lstStyle/>
          <a:p>
            <a:r>
              <a:rPr lang="ru-RU" sz="4000" b="1" dirty="0">
                <a:solidFill>
                  <a:srgbClr val="FFFF00"/>
                </a:solidFill>
              </a:rPr>
              <a:t>Рисунок к задаче</a:t>
            </a:r>
          </a:p>
        </p:txBody>
      </p:sp>
      <p:pic>
        <p:nvPicPr>
          <p:cNvPr id="6" name="Объект 5"/>
          <p:cNvPicPr>
            <a:picLocks noGrp="1" noChangeAspect="1"/>
          </p:cNvPicPr>
          <p:nvPr>
            <p:ph idx="1"/>
          </p:nvPr>
        </p:nvPicPr>
        <p:blipFill>
          <a:blip r:embed="rId2"/>
          <a:stretch>
            <a:fillRect/>
          </a:stretch>
        </p:blipFill>
        <p:spPr>
          <a:xfrm>
            <a:off x="261791" y="1484784"/>
            <a:ext cx="8395592" cy="3672408"/>
          </a:xfrm>
          <a:prstGeom prst="rect">
            <a:avLst/>
          </a:prstGeom>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57</a:t>
            </a:fld>
            <a:endParaRPr lang="ru-RU"/>
          </a:p>
        </p:txBody>
      </p:sp>
    </p:spTree>
    <p:extLst>
      <p:ext uri="{BB962C8B-B14F-4D97-AF65-F5344CB8AC3E}">
        <p14:creationId xmlns:p14="http://schemas.microsoft.com/office/powerpoint/2010/main" val="992485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lstStyle/>
          <a:p>
            <a:r>
              <a:rPr lang="ru-RU" sz="4000" b="1" dirty="0">
                <a:solidFill>
                  <a:srgbClr val="FFFF00"/>
                </a:solidFill>
              </a:rPr>
              <a:t>Ответы на контекстную задачу</a:t>
            </a:r>
          </a:p>
        </p:txBody>
      </p:sp>
      <p:sp>
        <p:nvSpPr>
          <p:cNvPr id="3" name="Объект 2"/>
          <p:cNvSpPr>
            <a:spLocks noGrp="1"/>
          </p:cNvSpPr>
          <p:nvPr>
            <p:ph idx="1"/>
          </p:nvPr>
        </p:nvSpPr>
        <p:spPr>
          <a:xfrm>
            <a:off x="251520" y="548680"/>
            <a:ext cx="8712968" cy="5976664"/>
          </a:xfrm>
          <a:solidFill>
            <a:schemeClr val="bg1"/>
          </a:solidFill>
        </p:spPr>
        <p:txBody>
          <a:bodyPr/>
          <a:lstStyle/>
          <a:p>
            <a:pPr>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1 вопрос. Чем опасен разлив нефтепродуктов по водной поверхности?  </a:t>
            </a:r>
            <a:r>
              <a:rPr lang="ru-RU" sz="2400" dirty="0">
                <a:latin typeface="Times New Roman" panose="02020603050405020304" pitchFamily="18" charset="0"/>
                <a:ea typeface="Calibri" panose="020F0502020204030204" pitchFamily="34" charset="0"/>
                <a:cs typeface="Times New Roman" panose="02020603050405020304" pitchFamily="18" charset="0"/>
              </a:rPr>
              <a:t>Выбрать </a:t>
            </a:r>
            <a:r>
              <a:rPr lang="ru-RU" sz="2400" b="1" dirty="0">
                <a:latin typeface="Times New Roman" panose="02020603050405020304" pitchFamily="18" charset="0"/>
                <a:ea typeface="Calibri" panose="020F0502020204030204" pitchFamily="34" charset="0"/>
                <a:cs typeface="Times New Roman" panose="02020603050405020304" pitchFamily="18" charset="0"/>
              </a:rPr>
              <a:t>неправильный</a:t>
            </a:r>
            <a:r>
              <a:rPr lang="ru-RU" sz="2400" dirty="0">
                <a:latin typeface="Times New Roman" panose="02020603050405020304" pitchFamily="18" charset="0"/>
                <a:ea typeface="Calibri" panose="020F0502020204030204" pitchFamily="34" charset="0"/>
                <a:cs typeface="Times New Roman" panose="02020603050405020304" pitchFamily="18" charset="0"/>
              </a:rPr>
              <a:t> ответ:</a:t>
            </a:r>
          </a:p>
          <a:p>
            <a:pP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Нефть создает дефицит света и воздуха в воде, из-за которого от гипоксии гибнут рыбы, пресмыкающиеся, животные и растения;</a:t>
            </a:r>
          </a:p>
          <a:p>
            <a:pP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Нефтепродукты  могут попасть и  в почву и  в расположенные рядом водоемы;</a:t>
            </a:r>
          </a:p>
          <a:p>
            <a:pP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Загрязнение нефтепродуктами вызывает массовую гибель пернатых и морских млекопитающих;</a:t>
            </a:r>
          </a:p>
          <a:p>
            <a:pPr>
              <a:spcAft>
                <a:spcPts val="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Г. Ликвидация пятен нефтепродуктов при помощи  непромокаемого материала, позволяющего сдерживать распространение пятна дизельного топлива по поверхности водного объекта.</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58</a:t>
            </a:fld>
            <a:endParaRPr lang="ru-RU"/>
          </a:p>
        </p:txBody>
      </p:sp>
    </p:spTree>
    <p:extLst>
      <p:ext uri="{BB962C8B-B14F-4D97-AF65-F5344CB8AC3E}">
        <p14:creationId xmlns:p14="http://schemas.microsoft.com/office/powerpoint/2010/main" val="9989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46050"/>
          </a:xfrm>
        </p:spPr>
        <p:txBody>
          <a:bodyPr/>
          <a:lstStyle/>
          <a:p>
            <a:r>
              <a:rPr lang="ru-RU" sz="4000" b="1" dirty="0">
                <a:solidFill>
                  <a:srgbClr val="FFFF00"/>
                </a:solidFill>
              </a:rPr>
              <a:t>Ответы на контекстную задачу</a:t>
            </a:r>
            <a:endParaRPr lang="ru-RU" dirty="0"/>
          </a:p>
        </p:txBody>
      </p:sp>
      <p:sp>
        <p:nvSpPr>
          <p:cNvPr id="3" name="Объект 2"/>
          <p:cNvSpPr>
            <a:spLocks noGrp="1"/>
          </p:cNvSpPr>
          <p:nvPr>
            <p:ph idx="1"/>
          </p:nvPr>
        </p:nvSpPr>
        <p:spPr>
          <a:xfrm>
            <a:off x="0" y="476672"/>
            <a:ext cx="9144000" cy="7475438"/>
          </a:xfrm>
          <a:solidFill>
            <a:schemeClr val="bg1"/>
          </a:solidFill>
        </p:spPr>
        <p:txBody>
          <a:bodyPr/>
          <a:lstStyle/>
          <a:p>
            <a:r>
              <a:rPr lang="ru-RU" sz="2400" b="1" dirty="0">
                <a:latin typeface="Times New Roman" panose="02020603050405020304" pitchFamily="18" charset="0"/>
                <a:cs typeface="Times New Roman" panose="02020603050405020304" pitchFamily="18" charset="0"/>
              </a:rPr>
              <a:t>2 вопрос. Как вы думаете, насколько быстро необходимо убрать нефтепродукты с поверхности водоема?  Почему? </a:t>
            </a:r>
          </a:p>
          <a:p>
            <a:r>
              <a:rPr lang="ru-RU" sz="2400" dirty="0">
                <a:latin typeface="Times New Roman" panose="02020603050405020304" pitchFamily="18" charset="0"/>
                <a:cs typeface="Times New Roman" panose="02020603050405020304" pitchFamily="18" charset="0"/>
              </a:rPr>
              <a:t> Вот что писали о последствиях разлива нефтепродуктов в Арктике в 2013 году ученые из Иркутского государственного технического университета: «При попадании на морскую поверхность одна тонна нефти растекается в пятно площадью до 30 кв. км при толщине пленки в несколько сотых микрометра. При этом только около 25% нефтяного пятна испаряется в течение 10 дней. Такая пленка, помимо прямого токсического воздействия на фауну и флору ареала моря, на границе раздела море – атмосфера оказывает побочное действие. При этом нарушается </a:t>
            </a:r>
            <a:r>
              <a:rPr lang="ru-RU" sz="2400" dirty="0" err="1">
                <a:latin typeface="Times New Roman" panose="02020603050405020304" pitchFamily="18" charset="0"/>
                <a:cs typeface="Times New Roman" panose="02020603050405020304" pitchFamily="18" charset="0"/>
              </a:rPr>
              <a:t>энерго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массо</a:t>
            </a:r>
            <a:r>
              <a:rPr lang="ru-RU" sz="2400" dirty="0">
                <a:latin typeface="Times New Roman" panose="02020603050405020304" pitchFamily="18" charset="0"/>
                <a:cs typeface="Times New Roman" panose="02020603050405020304" pitchFamily="18" charset="0"/>
              </a:rPr>
              <a:t>, газообмен между атмосферой и морем, меняются физико-химические характеристики вод. На дне акваторий тяжелые фракции нефти образуют устойчивый к окислению слой на поверхности ила, в котором гибнут живые организмы. При содержании нефти 0,2 мг/л вода приобретает запах керосина, который не устраняется даже при хлорировании и фильтровании воды. Рыба под воздействием даже ничтожных концентраций нефтепродуктов приобретает стойкий керосиновый запах и не может быть скормлена даже скоту».</a:t>
            </a: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59</a:t>
            </a:fld>
            <a:endParaRPr lang="ru-RU"/>
          </a:p>
        </p:txBody>
      </p:sp>
    </p:spTree>
    <p:extLst>
      <p:ext uri="{BB962C8B-B14F-4D97-AF65-F5344CB8AC3E}">
        <p14:creationId xmlns:p14="http://schemas.microsoft.com/office/powerpoint/2010/main" val="289733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F721EC-A546-4BDB-B81A-EDCFB6AC6489}"/>
              </a:ext>
            </a:extLst>
          </p:cNvPr>
          <p:cNvSpPr>
            <a:spLocks noGrp="1"/>
          </p:cNvSpPr>
          <p:nvPr>
            <p:ph type="title"/>
          </p:nvPr>
        </p:nvSpPr>
        <p:spPr>
          <a:xfrm>
            <a:off x="0" y="117475"/>
            <a:ext cx="9144000" cy="457199"/>
          </a:xfrm>
        </p:spPr>
        <p:txBody>
          <a:bodyPr/>
          <a:lstStyle/>
          <a:p>
            <a:r>
              <a:rPr lang="ru-RU" sz="3600" b="1" dirty="0">
                <a:solidFill>
                  <a:srgbClr val="FFFF00"/>
                </a:solidFill>
              </a:rPr>
              <a:t>Задание № 6. </a:t>
            </a:r>
            <a:r>
              <a:rPr lang="ru-RU" sz="3200" b="1" dirty="0">
                <a:solidFill>
                  <a:srgbClr val="FFFF00"/>
                </a:solidFill>
              </a:rPr>
              <a:t>Антибиотики-убийцы бактерий</a:t>
            </a:r>
            <a:endParaRPr lang="ru-RU" dirty="0"/>
          </a:p>
        </p:txBody>
      </p:sp>
      <p:sp>
        <p:nvSpPr>
          <p:cNvPr id="3" name="Объект 2">
            <a:extLst>
              <a:ext uri="{FF2B5EF4-FFF2-40B4-BE49-F238E27FC236}">
                <a16:creationId xmlns:a16="http://schemas.microsoft.com/office/drawing/2014/main" id="{6DF16D09-68DD-4EBE-A271-DF08C2BF7F96}"/>
              </a:ext>
            </a:extLst>
          </p:cNvPr>
          <p:cNvSpPr>
            <a:spLocks noGrp="1"/>
          </p:cNvSpPr>
          <p:nvPr>
            <p:ph idx="1"/>
          </p:nvPr>
        </p:nvSpPr>
        <p:spPr>
          <a:xfrm>
            <a:off x="323528" y="741697"/>
            <a:ext cx="8712968" cy="5447630"/>
          </a:xfrm>
        </p:spPr>
        <p:txBody>
          <a:bodyPr/>
          <a:lstStyle/>
          <a:p>
            <a:pPr lvl="0"/>
            <a:r>
              <a:rPr lang="ru-RU" sz="2800" b="1" dirty="0"/>
              <a:t>Характеристики задания:</a:t>
            </a:r>
          </a:p>
          <a:p>
            <a:pPr lvl="0"/>
            <a:r>
              <a:rPr lang="ru-RU" sz="2800" dirty="0">
                <a:solidFill>
                  <a:prstClr val="black"/>
                </a:solidFill>
                <a:latin typeface="Times New Roman" panose="02020603050405020304" pitchFamily="18" charset="0"/>
                <a:cs typeface="Times New Roman" panose="02020603050405020304" pitchFamily="18" charset="0"/>
              </a:rPr>
              <a:t>Содержательная область оценки: </a:t>
            </a:r>
            <a:r>
              <a:rPr lang="ru-RU" sz="2800" b="1" dirty="0">
                <a:solidFill>
                  <a:prstClr val="black"/>
                </a:solidFill>
                <a:latin typeface="Times New Roman" panose="02020603050405020304" pitchFamily="18" charset="0"/>
                <a:cs typeface="Times New Roman" panose="02020603050405020304" pitchFamily="18" charset="0"/>
              </a:rPr>
              <a:t>живые системы</a:t>
            </a:r>
          </a:p>
          <a:p>
            <a:pPr lvl="0"/>
            <a:r>
              <a:rPr lang="ru-RU" sz="2800" dirty="0">
                <a:solidFill>
                  <a:prstClr val="black"/>
                </a:solidFill>
                <a:latin typeface="Times New Roman" panose="02020603050405020304" pitchFamily="18" charset="0"/>
                <a:cs typeface="Times New Roman" panose="02020603050405020304" pitchFamily="18" charset="0"/>
              </a:rPr>
              <a:t>Компетентностная область оценки: </a:t>
            </a:r>
            <a:r>
              <a:rPr lang="ru-RU" sz="2800" b="1" dirty="0">
                <a:solidFill>
                  <a:prstClr val="black"/>
                </a:solidFill>
                <a:latin typeface="Times New Roman" panose="02020603050405020304" pitchFamily="18" charset="0"/>
                <a:cs typeface="Times New Roman" panose="02020603050405020304" pitchFamily="18" charset="0"/>
              </a:rPr>
              <a:t>научное объяснение явления</a:t>
            </a:r>
          </a:p>
          <a:p>
            <a:pPr lvl="0"/>
            <a:r>
              <a:rPr lang="ru-RU" sz="2800" dirty="0">
                <a:solidFill>
                  <a:prstClr val="black"/>
                </a:solidFill>
                <a:latin typeface="Times New Roman" panose="02020603050405020304" pitchFamily="18" charset="0"/>
                <a:cs typeface="Times New Roman" panose="02020603050405020304" pitchFamily="18" charset="0"/>
              </a:rPr>
              <a:t>Контекст: </a:t>
            </a:r>
            <a:r>
              <a:rPr lang="ru-RU" sz="2800" b="1" dirty="0">
                <a:solidFill>
                  <a:prstClr val="black"/>
                </a:solidFill>
                <a:latin typeface="Times New Roman" panose="02020603050405020304" pitchFamily="18" charset="0"/>
                <a:cs typeface="Times New Roman" panose="02020603050405020304" pitchFamily="18" charset="0"/>
              </a:rPr>
              <a:t>глобальный</a:t>
            </a:r>
          </a:p>
          <a:p>
            <a:pPr lvl="0"/>
            <a:r>
              <a:rPr lang="ru-RU" sz="2800" dirty="0">
                <a:solidFill>
                  <a:prstClr val="black"/>
                </a:solidFill>
                <a:latin typeface="Times New Roman" panose="02020603050405020304" pitchFamily="18" charset="0"/>
                <a:cs typeface="Times New Roman" panose="02020603050405020304" pitchFamily="18" charset="0"/>
              </a:rPr>
              <a:t>Уровень сложности</a:t>
            </a:r>
            <a:r>
              <a:rPr lang="ru-RU" sz="2800" b="1" dirty="0">
                <a:solidFill>
                  <a:prstClr val="black"/>
                </a:solidFill>
                <a:latin typeface="Times New Roman" panose="02020603050405020304" pitchFamily="18" charset="0"/>
                <a:cs typeface="Times New Roman" panose="02020603050405020304" pitchFamily="18" charset="0"/>
              </a:rPr>
              <a:t>: высокий</a:t>
            </a:r>
          </a:p>
          <a:p>
            <a:pPr lvl="0"/>
            <a:r>
              <a:rPr lang="ru-RU" sz="2800" dirty="0">
                <a:solidFill>
                  <a:prstClr val="black"/>
                </a:solidFill>
                <a:latin typeface="Times New Roman" panose="02020603050405020304" pitchFamily="18" charset="0"/>
                <a:cs typeface="Times New Roman" panose="02020603050405020304" pitchFamily="18" charset="0"/>
              </a:rPr>
              <a:t>Формат ответа: </a:t>
            </a:r>
            <a:r>
              <a:rPr lang="ru-RU" sz="2800" b="1" dirty="0">
                <a:solidFill>
                  <a:prstClr val="black"/>
                </a:solidFill>
                <a:latin typeface="Times New Roman" panose="02020603050405020304" pitchFamily="18" charset="0"/>
                <a:cs typeface="Times New Roman" panose="02020603050405020304" pitchFamily="18" charset="0"/>
              </a:rPr>
              <a:t>задание с развернутым ответом</a:t>
            </a:r>
          </a:p>
          <a:p>
            <a:pPr lvl="0"/>
            <a:r>
              <a:rPr lang="ru-RU" sz="2800" dirty="0">
                <a:solidFill>
                  <a:prstClr val="black"/>
                </a:solidFill>
                <a:latin typeface="Times New Roman" panose="02020603050405020304" pitchFamily="18" charset="0"/>
                <a:cs typeface="Times New Roman" panose="02020603050405020304" pitchFamily="18" charset="0"/>
              </a:rPr>
              <a:t>Объект оценки: </a:t>
            </a:r>
            <a:r>
              <a:rPr lang="ru-RU" sz="2800" b="1" dirty="0">
                <a:solidFill>
                  <a:prstClr val="black"/>
                </a:solidFill>
                <a:latin typeface="Times New Roman" panose="02020603050405020304" pitchFamily="18" charset="0"/>
                <a:cs typeface="Times New Roman" panose="02020603050405020304" pitchFamily="18" charset="0"/>
              </a:rPr>
              <a:t>делать и научно обосновывать прогнозы о протекании процессов или явлений</a:t>
            </a:r>
          </a:p>
          <a:p>
            <a:pPr lvl="0"/>
            <a:r>
              <a:rPr lang="ru-RU" sz="2800" dirty="0">
                <a:solidFill>
                  <a:prstClr val="black"/>
                </a:solidFill>
                <a:latin typeface="Times New Roman" panose="02020603050405020304" pitchFamily="18" charset="0"/>
                <a:cs typeface="Times New Roman" panose="02020603050405020304" pitchFamily="18" charset="0"/>
              </a:rPr>
              <a:t>Максимальный балл: </a:t>
            </a:r>
            <a:r>
              <a:rPr lang="ru-RU" sz="2800" b="1" dirty="0">
                <a:solidFill>
                  <a:prstClr val="black"/>
                </a:solidFill>
                <a:latin typeface="Times New Roman" panose="02020603050405020304" pitchFamily="18" charset="0"/>
                <a:cs typeface="Times New Roman" panose="02020603050405020304" pitchFamily="18" charset="0"/>
              </a:rPr>
              <a:t>2</a:t>
            </a:r>
          </a:p>
          <a:p>
            <a:pPr lvl="0"/>
            <a:r>
              <a:rPr lang="ru-RU" sz="2800" dirty="0">
                <a:solidFill>
                  <a:prstClr val="black"/>
                </a:solidFill>
                <a:latin typeface="Times New Roman" panose="02020603050405020304" pitchFamily="18" charset="0"/>
                <a:cs typeface="Times New Roman" panose="02020603050405020304" pitchFamily="18" charset="0"/>
              </a:rPr>
              <a:t>Способ проверки: </a:t>
            </a:r>
            <a:r>
              <a:rPr lang="ru-RU" sz="2800" b="1" dirty="0">
                <a:solidFill>
                  <a:prstClr val="black"/>
                </a:solidFill>
                <a:latin typeface="Times New Roman" panose="02020603050405020304" pitchFamily="18" charset="0"/>
                <a:cs typeface="Times New Roman" panose="02020603050405020304" pitchFamily="18" charset="0"/>
              </a:rPr>
              <a:t>экспертом</a:t>
            </a:r>
          </a:p>
          <a:p>
            <a:endParaRPr lang="ru-RU" dirty="0"/>
          </a:p>
        </p:txBody>
      </p:sp>
      <p:sp>
        <p:nvSpPr>
          <p:cNvPr id="4" name="Дата 3">
            <a:extLst>
              <a:ext uri="{FF2B5EF4-FFF2-40B4-BE49-F238E27FC236}">
                <a16:creationId xmlns:a16="http://schemas.microsoft.com/office/drawing/2014/main" id="{CD790B26-742D-42A5-B1BC-F07A3DA2CB83}"/>
              </a:ext>
            </a:extLst>
          </p:cNvPr>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a:extLst>
              <a:ext uri="{FF2B5EF4-FFF2-40B4-BE49-F238E27FC236}">
                <a16:creationId xmlns:a16="http://schemas.microsoft.com/office/drawing/2014/main" id="{3357FD81-2A3B-4BA5-9E0C-514ECE2704EE}"/>
              </a:ext>
            </a:extLst>
          </p:cNvPr>
          <p:cNvSpPr>
            <a:spLocks noGrp="1"/>
          </p:cNvSpPr>
          <p:nvPr>
            <p:ph type="sldNum" sz="quarter" idx="12"/>
          </p:nvPr>
        </p:nvSpPr>
        <p:spPr/>
        <p:txBody>
          <a:bodyPr/>
          <a:lstStyle/>
          <a:p>
            <a:pPr>
              <a:defRPr/>
            </a:pPr>
            <a:fld id="{596631BF-06DB-4F81-ABE5-FAB4FF3E686C}" type="slidenum">
              <a:rPr lang="ru-RU" smtClean="0"/>
              <a:pPr>
                <a:defRPr/>
              </a:pPr>
              <a:t>6</a:t>
            </a:fld>
            <a:endParaRPr lang="ru-RU"/>
          </a:p>
        </p:txBody>
      </p:sp>
    </p:spTree>
    <p:extLst>
      <p:ext uri="{BB962C8B-B14F-4D97-AF65-F5344CB8AC3E}">
        <p14:creationId xmlns:p14="http://schemas.microsoft.com/office/powerpoint/2010/main" val="3408928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4664"/>
          </a:xfrm>
        </p:spPr>
        <p:txBody>
          <a:bodyPr/>
          <a:lstStyle/>
          <a:p>
            <a:r>
              <a:rPr lang="ru-RU" b="1" dirty="0">
                <a:solidFill>
                  <a:srgbClr val="FFFF00"/>
                </a:solidFill>
              </a:rPr>
              <a:t>Ответы на контекстную задачу</a:t>
            </a:r>
            <a:endParaRPr lang="ru-RU" dirty="0"/>
          </a:p>
        </p:txBody>
      </p:sp>
      <p:sp>
        <p:nvSpPr>
          <p:cNvPr id="3" name="Объект 2"/>
          <p:cNvSpPr>
            <a:spLocks noGrp="1"/>
          </p:cNvSpPr>
          <p:nvPr>
            <p:ph idx="1"/>
          </p:nvPr>
        </p:nvSpPr>
        <p:spPr>
          <a:xfrm>
            <a:off x="107504" y="731242"/>
            <a:ext cx="8928992" cy="5807670"/>
          </a:xfrm>
          <a:solidFill>
            <a:schemeClr val="bg1"/>
          </a:solidFill>
        </p:spPr>
        <p:txBody>
          <a:bodyPr/>
          <a:lstStyle/>
          <a:p>
            <a:r>
              <a:rPr lang="ru-RU" sz="2400" b="1" dirty="0">
                <a:latin typeface="Times New Roman" panose="02020603050405020304" pitchFamily="18" charset="0"/>
                <a:cs typeface="Times New Roman" panose="02020603050405020304" pitchFamily="18" charset="0"/>
              </a:rPr>
              <a:t>3 вопрос.      </a:t>
            </a:r>
            <a:r>
              <a:rPr lang="ru-RU" sz="2400" dirty="0">
                <a:latin typeface="Times New Roman" panose="02020603050405020304" pitchFamily="18" charset="0"/>
                <a:cs typeface="Times New Roman" panose="02020603050405020304" pitchFamily="18" charset="0"/>
              </a:rPr>
              <a:t>Какой метод ликвидации нефтепродуктов с водной поверхности  наиболее  приемлем  в описанной экологической катастрофе под Норильском? Выбрать все </a:t>
            </a:r>
            <a:r>
              <a:rPr lang="ru-RU" sz="2400" b="1" dirty="0">
                <a:latin typeface="Times New Roman" panose="02020603050405020304" pitchFamily="18" charset="0"/>
                <a:cs typeface="Times New Roman" panose="02020603050405020304" pitchFamily="18" charset="0"/>
              </a:rPr>
              <a:t>верные</a:t>
            </a:r>
            <a:r>
              <a:rPr lang="ru-RU" sz="2400" dirty="0">
                <a:latin typeface="Times New Roman" panose="02020603050405020304" pitchFamily="18" charset="0"/>
                <a:cs typeface="Times New Roman" panose="02020603050405020304" pitchFamily="18" charset="0"/>
              </a:rPr>
              <a:t> ответы:</a:t>
            </a:r>
          </a:p>
          <a:p>
            <a:r>
              <a:rPr lang="ru-RU" sz="2400" b="1" dirty="0">
                <a:latin typeface="Times New Roman" panose="02020603050405020304" pitchFamily="18" charset="0"/>
                <a:cs typeface="Times New Roman" panose="02020603050405020304" pitchFamily="18" charset="0"/>
              </a:rPr>
              <a:t>А. Механический сбор нефтепродуктов эффективен сразу после розлива за счет толстого слоя нефтепродуктов;</a:t>
            </a:r>
          </a:p>
          <a:p>
            <a:r>
              <a:rPr lang="ru-RU" sz="2400" dirty="0">
                <a:latin typeface="Times New Roman" panose="02020603050405020304" pitchFamily="18" charset="0"/>
                <a:cs typeface="Times New Roman" panose="02020603050405020304" pitchFamily="18" charset="0"/>
              </a:rPr>
              <a:t>Б. Термический метод, выжигание слоя нефти, применяется до образования эмульсии с водой;</a:t>
            </a:r>
          </a:p>
          <a:p>
            <a:r>
              <a:rPr lang="ru-RU" sz="2400" b="1" dirty="0">
                <a:latin typeface="Times New Roman" panose="02020603050405020304" pitchFamily="18" charset="0"/>
                <a:cs typeface="Times New Roman" panose="02020603050405020304" pitchFamily="18" charset="0"/>
              </a:rPr>
              <a:t>В. Биологический метод в основе которого лежит использование специальных, </a:t>
            </a:r>
            <a:r>
              <a:rPr lang="ru-RU" sz="2400" b="1" dirty="0" err="1">
                <a:latin typeface="Times New Roman" panose="02020603050405020304" pitchFamily="18" charset="0"/>
                <a:cs typeface="Times New Roman" panose="02020603050405020304" pitchFamily="18" charset="0"/>
              </a:rPr>
              <a:t>углеводородоокисляющих</a:t>
            </a:r>
            <a:r>
              <a:rPr lang="ru-RU" sz="2400" b="1" dirty="0">
                <a:latin typeface="Times New Roman" panose="02020603050405020304" pitchFamily="18" charset="0"/>
                <a:cs typeface="Times New Roman" panose="02020603050405020304" pitchFamily="18" charset="0"/>
              </a:rPr>
              <a:t> микроорганизмов или биохимических препаратов;     </a:t>
            </a:r>
          </a:p>
          <a:p>
            <a:r>
              <a:rPr lang="ru-RU" sz="2400" b="1" dirty="0">
                <a:latin typeface="Times New Roman" panose="02020603050405020304" pitchFamily="18" charset="0"/>
                <a:cs typeface="Times New Roman" panose="02020603050405020304" pitchFamily="18" charset="0"/>
              </a:rPr>
              <a:t> Г. Физико-химический метод с использованием диспергентов и сорбентов     используют при малой толщине пленки.</a:t>
            </a:r>
          </a:p>
          <a:p>
            <a:endParaRPr lang="ru-RU" sz="2400"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60</a:t>
            </a:fld>
            <a:endParaRPr lang="ru-RU"/>
          </a:p>
        </p:txBody>
      </p:sp>
    </p:spTree>
    <p:extLst>
      <p:ext uri="{BB962C8B-B14F-4D97-AF65-F5344CB8AC3E}">
        <p14:creationId xmlns:p14="http://schemas.microsoft.com/office/powerpoint/2010/main" val="100545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4" y="1156"/>
            <a:ext cx="9036496" cy="418058"/>
          </a:xfrm>
        </p:spPr>
        <p:txBody>
          <a:bodyPr/>
          <a:lstStyle/>
          <a:p>
            <a:r>
              <a:rPr lang="ru-RU" sz="4000" b="1" dirty="0">
                <a:solidFill>
                  <a:srgbClr val="FFFF00"/>
                </a:solidFill>
              </a:rPr>
              <a:t>Возможный вариант решения задачи</a:t>
            </a:r>
          </a:p>
        </p:txBody>
      </p:sp>
      <p:pic>
        <p:nvPicPr>
          <p:cNvPr id="6" name="Объект 5"/>
          <p:cNvPicPr>
            <a:picLocks noGrp="1" noChangeAspect="1"/>
          </p:cNvPicPr>
          <p:nvPr>
            <p:ph idx="1"/>
          </p:nvPr>
        </p:nvPicPr>
        <p:blipFill rotWithShape="1">
          <a:blip r:embed="rId2"/>
          <a:srcRect l="28925" t="41435" r="24799" b="10085"/>
          <a:stretch/>
        </p:blipFill>
        <p:spPr>
          <a:xfrm>
            <a:off x="-828600" y="726773"/>
            <a:ext cx="10497538" cy="6023960"/>
          </a:xfrm>
          <a:prstGeom prst="rect">
            <a:avLst/>
          </a:prstGeom>
        </p:spPr>
      </p:pic>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61</a:t>
            </a:fld>
            <a:endParaRPr lang="ru-RU"/>
          </a:p>
        </p:txBody>
      </p:sp>
    </p:spTree>
    <p:extLst>
      <p:ext uri="{BB962C8B-B14F-4D97-AF65-F5344CB8AC3E}">
        <p14:creationId xmlns:p14="http://schemas.microsoft.com/office/powerpoint/2010/main" val="2893049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fld id="{2CEB9AD2-60E7-4B57-AB27-289519AF1288}"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0CAE5107-7A18-4C66-8D02-84D7537EB1DF}" type="slidenum">
              <a:rPr lang="ru-RU" smtClean="0"/>
              <a:pPr>
                <a:defRPr/>
              </a:pPr>
              <a:t>62</a:t>
            </a:fld>
            <a:endParaRPr lang="ru-RU"/>
          </a:p>
        </p:txBody>
      </p:sp>
      <p:sp>
        <p:nvSpPr>
          <p:cNvPr id="3076" name="TextBox 26"/>
          <p:cNvSpPr txBox="1">
            <a:spLocks noChangeArrowheads="1"/>
          </p:cNvSpPr>
          <p:nvPr/>
        </p:nvSpPr>
        <p:spPr bwMode="auto">
          <a:xfrm>
            <a:off x="0" y="1857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atin typeface="Calibri" pitchFamily="34" charset="0"/>
            </a:endParaRPr>
          </a:p>
        </p:txBody>
      </p:sp>
      <p:sp>
        <p:nvSpPr>
          <p:cNvPr id="3077" name="Rectangle 6"/>
          <p:cNvSpPr>
            <a:spLocks noChangeArrowheads="1"/>
          </p:cNvSpPr>
          <p:nvPr/>
        </p:nvSpPr>
        <p:spPr bwMode="auto">
          <a:xfrm>
            <a:off x="395288" y="981075"/>
            <a:ext cx="8424862"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4000" b="1" dirty="0">
                <a:solidFill>
                  <a:schemeClr val="accent2"/>
                </a:solidFill>
              </a:rPr>
              <a:t>«Скажи мне </a:t>
            </a:r>
          </a:p>
          <a:p>
            <a:r>
              <a:rPr lang="ru-RU" sz="4000" b="1" dirty="0">
                <a:solidFill>
                  <a:schemeClr val="accent2"/>
                </a:solidFill>
              </a:rPr>
              <a:t>                     – и я забуду.</a:t>
            </a:r>
          </a:p>
          <a:p>
            <a:r>
              <a:rPr lang="ru-RU" sz="4000" b="1" dirty="0">
                <a:solidFill>
                  <a:schemeClr val="accent2"/>
                </a:solidFill>
              </a:rPr>
              <a:t>Покажи мне </a:t>
            </a:r>
          </a:p>
          <a:p>
            <a:r>
              <a:rPr lang="ru-RU" sz="4000" b="1" dirty="0">
                <a:solidFill>
                  <a:schemeClr val="accent2"/>
                </a:solidFill>
              </a:rPr>
              <a:t>                     – и я запомню.</a:t>
            </a:r>
          </a:p>
          <a:p>
            <a:r>
              <a:rPr lang="ru-RU" sz="4000" b="1" dirty="0">
                <a:solidFill>
                  <a:schemeClr val="accent2"/>
                </a:solidFill>
              </a:rPr>
              <a:t>Дай мне действовать самому </a:t>
            </a:r>
          </a:p>
          <a:p>
            <a:r>
              <a:rPr lang="ru-RU" sz="4000" b="1" dirty="0">
                <a:solidFill>
                  <a:schemeClr val="accent2"/>
                </a:solidFill>
              </a:rPr>
              <a:t>                     – и я  пойму!»</a:t>
            </a:r>
          </a:p>
          <a:p>
            <a:endParaRPr lang="ru-RU" sz="1400" b="1" dirty="0">
              <a:solidFill>
                <a:schemeClr val="accent2"/>
              </a:solidFill>
            </a:endParaRPr>
          </a:p>
          <a:p>
            <a:pPr algn="r"/>
            <a:r>
              <a:rPr lang="ru-RU" sz="4000" b="1" dirty="0">
                <a:solidFill>
                  <a:srgbClr val="A95F31"/>
                </a:solidFill>
              </a:rPr>
              <a:t> Конфуций</a:t>
            </a:r>
          </a:p>
          <a:p>
            <a:pPr algn="r"/>
            <a:r>
              <a:rPr lang="ru-RU" sz="4000" b="1" dirty="0">
                <a:solidFill>
                  <a:srgbClr val="A95F31"/>
                </a:solidFill>
              </a:rPr>
              <a:t>(≈600 лет до н.э.)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A8C10-61FA-4B25-B2CC-50A060F14138}"/>
              </a:ext>
            </a:extLst>
          </p:cNvPr>
          <p:cNvSpPr>
            <a:spLocks noGrp="1"/>
          </p:cNvSpPr>
          <p:nvPr>
            <p:ph type="title"/>
          </p:nvPr>
        </p:nvSpPr>
        <p:spPr>
          <a:xfrm>
            <a:off x="282352" y="0"/>
            <a:ext cx="8579296" cy="401955"/>
          </a:xfrm>
        </p:spPr>
        <p:txBody>
          <a:bodyPr/>
          <a:lstStyle/>
          <a:p>
            <a:r>
              <a:rPr lang="ru-RU" sz="3600" b="1" dirty="0">
                <a:solidFill>
                  <a:srgbClr val="FFFF00"/>
                </a:solidFill>
              </a:rPr>
              <a:t>Задание № 6. </a:t>
            </a:r>
            <a:r>
              <a:rPr lang="ru-RU" sz="3200" b="1" dirty="0">
                <a:solidFill>
                  <a:srgbClr val="FFFF00"/>
                </a:solidFill>
              </a:rPr>
              <a:t>Антибиотики-убийцы бактерий</a:t>
            </a:r>
            <a:endParaRPr lang="ru-RU" dirty="0"/>
          </a:p>
        </p:txBody>
      </p:sp>
      <p:graphicFrame>
        <p:nvGraphicFramePr>
          <p:cNvPr id="7" name="Таблица 7">
            <a:extLst>
              <a:ext uri="{FF2B5EF4-FFF2-40B4-BE49-F238E27FC236}">
                <a16:creationId xmlns:a16="http://schemas.microsoft.com/office/drawing/2014/main" id="{E22F6274-4CF4-4C1B-BC88-3FDE35C23BE8}"/>
              </a:ext>
            </a:extLst>
          </p:cNvPr>
          <p:cNvGraphicFramePr>
            <a:graphicFrameLocks noGrp="1"/>
          </p:cNvGraphicFramePr>
          <p:nvPr>
            <p:ph idx="1"/>
            <p:extLst>
              <p:ext uri="{D42A27DB-BD31-4B8C-83A1-F6EECF244321}">
                <p14:modId xmlns:p14="http://schemas.microsoft.com/office/powerpoint/2010/main" val="1586924598"/>
              </p:ext>
            </p:extLst>
          </p:nvPr>
        </p:nvGraphicFramePr>
        <p:xfrm>
          <a:off x="179512" y="416391"/>
          <a:ext cx="8874732" cy="6217920"/>
        </p:xfrm>
        <a:graphic>
          <a:graphicData uri="http://schemas.openxmlformats.org/drawingml/2006/table">
            <a:tbl>
              <a:tblPr firstRow="1" bandRow="1">
                <a:tableStyleId>{5C22544A-7EE6-4342-B048-85BDC9FD1C3A}</a:tableStyleId>
              </a:tblPr>
              <a:tblGrid>
                <a:gridCol w="1165255">
                  <a:extLst>
                    <a:ext uri="{9D8B030D-6E8A-4147-A177-3AD203B41FA5}">
                      <a16:colId xmlns:a16="http://schemas.microsoft.com/office/drawing/2014/main" val="2790033234"/>
                    </a:ext>
                  </a:extLst>
                </a:gridCol>
                <a:gridCol w="7709477">
                  <a:extLst>
                    <a:ext uri="{9D8B030D-6E8A-4147-A177-3AD203B41FA5}">
                      <a16:colId xmlns:a16="http://schemas.microsoft.com/office/drawing/2014/main" val="891151400"/>
                    </a:ext>
                  </a:extLst>
                </a:gridCol>
              </a:tblGrid>
              <a:tr h="370840">
                <a:tc>
                  <a:txBody>
                    <a:bodyPr/>
                    <a:lstStyle/>
                    <a:p>
                      <a:r>
                        <a:rPr lang="ru-RU" sz="2400" dirty="0">
                          <a:latin typeface="Times New Roman" panose="02020603050405020304" pitchFamily="18" charset="0"/>
                          <a:cs typeface="Times New Roman" panose="02020603050405020304" pitchFamily="18" charset="0"/>
                        </a:rPr>
                        <a:t>Балл</a:t>
                      </a:r>
                    </a:p>
                  </a:txBody>
                  <a:tcPr/>
                </a:tc>
                <a:tc>
                  <a:txBody>
                    <a:bodyPr/>
                    <a:lstStyle/>
                    <a:p>
                      <a:r>
                        <a:rPr lang="ru-RU" sz="2400" dirty="0">
                          <a:latin typeface="Times New Roman" panose="02020603050405020304" pitchFamily="18" charset="0"/>
                          <a:cs typeface="Times New Roman" panose="02020603050405020304" pitchFamily="18" charset="0"/>
                        </a:rPr>
                        <a:t>Содержание критерия</a:t>
                      </a:r>
                    </a:p>
                  </a:txBody>
                  <a:tcPr/>
                </a:tc>
                <a:extLst>
                  <a:ext uri="{0D108BD9-81ED-4DB2-BD59-A6C34878D82A}">
                    <a16:rowId xmlns:a16="http://schemas.microsoft.com/office/drawing/2014/main" val="2558227252"/>
                  </a:ext>
                </a:extLst>
              </a:tr>
              <a:tr h="370840">
                <a:tc>
                  <a:txBody>
                    <a:bodyPr/>
                    <a:lstStyle/>
                    <a:p>
                      <a:r>
                        <a:rPr lang="ru-RU" sz="2400" dirty="0">
                          <a:latin typeface="Times New Roman" panose="02020603050405020304" pitchFamily="18" charset="0"/>
                          <a:cs typeface="Times New Roman" panose="02020603050405020304" pitchFamily="18" charset="0"/>
                        </a:rPr>
                        <a:t>2</a:t>
                      </a:r>
                    </a:p>
                  </a:txBody>
                  <a:tcPr/>
                </a:tc>
                <a:tc>
                  <a:txBody>
                    <a:bodyPr/>
                    <a:lstStyle/>
                    <a:p>
                      <a:r>
                        <a:rPr lang="ru-RU" sz="2400" dirty="0">
                          <a:latin typeface="Times New Roman" panose="02020603050405020304" pitchFamily="18" charset="0"/>
                          <a:cs typeface="Times New Roman" panose="02020603050405020304" pitchFamily="18" charset="0"/>
                        </a:rPr>
                        <a:t>Дан ответ, в котором прослеживается идея:</a:t>
                      </a:r>
                    </a:p>
                    <a:p>
                      <a:r>
                        <a:rPr lang="ru-RU" sz="2400" dirty="0">
                          <a:latin typeface="Times New Roman" panose="02020603050405020304" pitchFamily="18" charset="0"/>
                          <a:cs typeface="Times New Roman" panose="02020603050405020304" pitchFamily="18" charset="0"/>
                        </a:rPr>
                        <a:t>Частое употребление антибиотиков повышает вероятность появления бактерий с мутациями, делающих бактерии устойчивыми к антибиотикам</a:t>
                      </a:r>
                    </a:p>
                    <a:p>
                      <a:r>
                        <a:rPr lang="ru-RU" sz="2400" b="1" dirty="0">
                          <a:latin typeface="Times New Roman" panose="02020603050405020304" pitchFamily="18" charset="0"/>
                          <a:cs typeface="Times New Roman" panose="02020603050405020304" pitchFamily="18" charset="0"/>
                        </a:rPr>
                        <a:t>ИЛИ</a:t>
                      </a:r>
                    </a:p>
                    <a:p>
                      <a:r>
                        <a:rPr lang="ru-RU" sz="2400" dirty="0">
                          <a:latin typeface="Times New Roman" panose="02020603050405020304" pitchFamily="18" charset="0"/>
                          <a:cs typeface="Times New Roman" panose="02020603050405020304" pitchFamily="18" charset="0"/>
                        </a:rPr>
                        <a:t>«Если часто пьешь антибиотики, то на какой0то раз могут  появиться устойчивые мутантные бактерии. Они выживут и будут размножаться»</a:t>
                      </a:r>
                    </a:p>
                  </a:txBody>
                  <a:tcPr/>
                </a:tc>
                <a:extLst>
                  <a:ext uri="{0D108BD9-81ED-4DB2-BD59-A6C34878D82A}">
                    <a16:rowId xmlns:a16="http://schemas.microsoft.com/office/drawing/2014/main" val="400845784"/>
                  </a:ext>
                </a:extLst>
              </a:tr>
              <a:tr h="370840">
                <a:tc>
                  <a:txBody>
                    <a:bodyPr/>
                    <a:lstStyle/>
                    <a:p>
                      <a:r>
                        <a:rPr lang="ru-RU" sz="2400" dirty="0">
                          <a:latin typeface="Times New Roman" panose="02020603050405020304" pitchFamily="18" charset="0"/>
                          <a:cs typeface="Times New Roman" panose="02020603050405020304" pitchFamily="18" charset="0"/>
                        </a:rPr>
                        <a:t>1</a:t>
                      </a:r>
                    </a:p>
                  </a:txBody>
                  <a:tcPr/>
                </a:tc>
                <a:tc>
                  <a:txBody>
                    <a:bodyPr/>
                    <a:lstStyle/>
                    <a:p>
                      <a:r>
                        <a:rPr lang="ru-RU" sz="2400" dirty="0">
                          <a:latin typeface="Times New Roman" panose="02020603050405020304" pitchFamily="18" charset="0"/>
                          <a:cs typeface="Times New Roman" panose="02020603050405020304" pitchFamily="18" charset="0"/>
                        </a:rPr>
                        <a:t>Дан ответ, в котором прослеживается мысль:</a:t>
                      </a:r>
                    </a:p>
                    <a:p>
                      <a:r>
                        <a:rPr lang="ru-RU" sz="2400" dirty="0">
                          <a:latin typeface="Times New Roman" panose="02020603050405020304" pitchFamily="18" charset="0"/>
                          <a:cs typeface="Times New Roman" panose="02020603050405020304" pitchFamily="18" charset="0"/>
                        </a:rPr>
                        <a:t>Чем чаще употребляют антибиотики, тем больше мутировавших бактерий</a:t>
                      </a:r>
                    </a:p>
                    <a:p>
                      <a:r>
                        <a:rPr lang="ru-RU" sz="2400" b="1" dirty="0">
                          <a:latin typeface="Times New Roman" panose="02020603050405020304" pitchFamily="18" charset="0"/>
                          <a:cs typeface="Times New Roman" panose="02020603050405020304" pitchFamily="18" charset="0"/>
                        </a:rPr>
                        <a:t>ИЛИ</a:t>
                      </a:r>
                    </a:p>
                    <a:p>
                      <a:r>
                        <a:rPr lang="ru-RU" sz="2400" dirty="0">
                          <a:latin typeface="Times New Roman" panose="02020603050405020304" pitchFamily="18" charset="0"/>
                          <a:cs typeface="Times New Roman" panose="02020603050405020304" pitchFamily="18" charset="0"/>
                        </a:rPr>
                        <a:t>Частое употребление антибиотиков «тренирует» бактерии, и они становятся устойчивыми</a:t>
                      </a:r>
                    </a:p>
                  </a:txBody>
                  <a:tcPr/>
                </a:tc>
                <a:extLst>
                  <a:ext uri="{0D108BD9-81ED-4DB2-BD59-A6C34878D82A}">
                    <a16:rowId xmlns:a16="http://schemas.microsoft.com/office/drawing/2014/main" val="208085217"/>
                  </a:ext>
                </a:extLst>
              </a:tr>
              <a:tr h="370840">
                <a:tc>
                  <a:txBody>
                    <a:bodyPr/>
                    <a:lstStyle/>
                    <a:p>
                      <a:r>
                        <a:rPr lang="ru-RU" dirty="0">
                          <a:latin typeface="Times New Roman" panose="02020603050405020304" pitchFamily="18" charset="0"/>
                          <a:cs typeface="Times New Roman" panose="02020603050405020304" pitchFamily="18" charset="0"/>
                        </a:rPr>
                        <a:t>0</a:t>
                      </a:r>
                    </a:p>
                  </a:txBody>
                  <a:tcPr/>
                </a:tc>
                <a:tc>
                  <a:txBody>
                    <a:bodyPr/>
                    <a:lstStyle/>
                    <a:p>
                      <a:r>
                        <a:rPr lang="ru-RU" sz="2400" dirty="0">
                          <a:latin typeface="Times New Roman" panose="02020603050405020304" pitchFamily="18" charset="0"/>
                          <a:cs typeface="Times New Roman" panose="02020603050405020304" pitchFamily="18" charset="0"/>
                        </a:rPr>
                        <a:t>Другой ответ или ответ отсутствует</a:t>
                      </a:r>
                    </a:p>
                  </a:txBody>
                  <a:tcPr/>
                </a:tc>
                <a:extLst>
                  <a:ext uri="{0D108BD9-81ED-4DB2-BD59-A6C34878D82A}">
                    <a16:rowId xmlns:a16="http://schemas.microsoft.com/office/drawing/2014/main" val="3256686160"/>
                  </a:ext>
                </a:extLst>
              </a:tr>
            </a:tbl>
          </a:graphicData>
        </a:graphic>
      </p:graphicFrame>
      <p:sp>
        <p:nvSpPr>
          <p:cNvPr id="4" name="Дата 3">
            <a:extLst>
              <a:ext uri="{FF2B5EF4-FFF2-40B4-BE49-F238E27FC236}">
                <a16:creationId xmlns:a16="http://schemas.microsoft.com/office/drawing/2014/main" id="{9093F5F2-3FBE-4246-B906-0B053CBFB13A}"/>
              </a:ext>
            </a:extLst>
          </p:cNvPr>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a:extLst>
              <a:ext uri="{FF2B5EF4-FFF2-40B4-BE49-F238E27FC236}">
                <a16:creationId xmlns:a16="http://schemas.microsoft.com/office/drawing/2014/main" id="{12CC589E-7390-42BE-A035-E5C880AD2AD5}"/>
              </a:ext>
            </a:extLst>
          </p:cNvPr>
          <p:cNvSpPr>
            <a:spLocks noGrp="1"/>
          </p:cNvSpPr>
          <p:nvPr>
            <p:ph type="sldNum" sz="quarter" idx="12"/>
          </p:nvPr>
        </p:nvSpPr>
        <p:spPr/>
        <p:txBody>
          <a:bodyPr/>
          <a:lstStyle/>
          <a:p>
            <a:pPr>
              <a:defRPr/>
            </a:pPr>
            <a:fld id="{596631BF-06DB-4F81-ABE5-FAB4FF3E686C}" type="slidenum">
              <a:rPr lang="ru-RU" smtClean="0"/>
              <a:pPr>
                <a:defRPr/>
              </a:pPr>
              <a:t>7</a:t>
            </a:fld>
            <a:endParaRPr lang="ru-RU"/>
          </a:p>
        </p:txBody>
      </p:sp>
    </p:spTree>
    <p:extLst>
      <p:ext uri="{BB962C8B-B14F-4D97-AF65-F5344CB8AC3E}">
        <p14:creationId xmlns:p14="http://schemas.microsoft.com/office/powerpoint/2010/main" val="406750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12776"/>
            <a:ext cx="8363272" cy="4421088"/>
          </a:xfrm>
        </p:spPr>
        <p:txBody>
          <a:bodyPr/>
          <a:lstStyle/>
          <a:p>
            <a:pPr marL="0" indent="0" algn="ctr">
              <a:buNone/>
            </a:pPr>
            <a:r>
              <a:rPr lang="ru-RU" b="1" dirty="0"/>
              <a:t>Все наши замыслы, все поиски и</a:t>
            </a:r>
          </a:p>
          <a:p>
            <a:pPr algn="ctr"/>
            <a:endParaRPr lang="ru-RU" b="1" dirty="0"/>
          </a:p>
          <a:p>
            <a:pPr marL="0" indent="0" algn="ctr">
              <a:buNone/>
            </a:pPr>
            <a:r>
              <a:rPr lang="ru-RU" b="1" dirty="0"/>
              <a:t>построения превращаются в прах,</a:t>
            </a:r>
          </a:p>
          <a:p>
            <a:pPr algn="ctr"/>
            <a:endParaRPr lang="ru-RU" b="1" dirty="0"/>
          </a:p>
          <a:p>
            <a:pPr marL="0" indent="0" algn="ctr">
              <a:buNone/>
            </a:pPr>
            <a:r>
              <a:rPr lang="ru-RU" b="1" dirty="0"/>
              <a:t>если у ученика нет желания учиться…</a:t>
            </a:r>
          </a:p>
          <a:p>
            <a:endParaRPr lang="ru-RU" b="1" dirty="0"/>
          </a:p>
          <a:p>
            <a:pPr marL="0" indent="0" algn="r">
              <a:buNone/>
            </a:pPr>
            <a:r>
              <a:rPr lang="ru-RU" b="1" dirty="0"/>
              <a:t>В.А. Сухомлинский.</a:t>
            </a:r>
            <a:endParaRPr lang="ru-RU" dirty="0"/>
          </a:p>
        </p:txBody>
      </p:sp>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8</a:t>
            </a:fld>
            <a:endParaRPr lang="ru-RU"/>
          </a:p>
        </p:txBody>
      </p:sp>
    </p:spTree>
    <p:extLst>
      <p:ext uri="{BB962C8B-B14F-4D97-AF65-F5344CB8AC3E}">
        <p14:creationId xmlns:p14="http://schemas.microsoft.com/office/powerpoint/2010/main" val="35540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764704"/>
          </a:xfrm>
        </p:spPr>
        <p:txBody>
          <a:bodyPr/>
          <a:lstStyle/>
          <a:p>
            <a:r>
              <a:rPr lang="ru-RU" b="1" dirty="0">
                <a:solidFill>
                  <a:srgbClr val="FFFF00"/>
                </a:solidFill>
              </a:rPr>
              <a:t>ЕНГ</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396782345"/>
              </p:ext>
            </p:extLst>
          </p:nvPr>
        </p:nvGraphicFramePr>
        <p:xfrm>
          <a:off x="107504" y="764704"/>
          <a:ext cx="8856984" cy="5725666"/>
        </p:xfrm>
        <a:graphic>
          <a:graphicData uri="http://schemas.openxmlformats.org/drawingml/2006/table">
            <a:tbl>
              <a:tblPr/>
              <a:tblGrid>
                <a:gridCol w="8856984">
                  <a:extLst>
                    <a:ext uri="{9D8B030D-6E8A-4147-A177-3AD203B41FA5}">
                      <a16:colId xmlns:a16="http://schemas.microsoft.com/office/drawing/2014/main" val="20000"/>
                    </a:ext>
                  </a:extLst>
                </a:gridCol>
              </a:tblGrid>
              <a:tr h="5725666">
                <a:tc>
                  <a:txBody>
                    <a:bodyPr/>
                    <a:lstStyle/>
                    <a:p>
                      <a:pPr algn="just" fontAlgn="base"/>
                      <a:r>
                        <a:rPr lang="ru-RU" sz="2500" b="1" dirty="0">
                          <a:effectLst/>
                          <a:latin typeface="Times New Roman" panose="02020603050405020304" pitchFamily="18" charset="0"/>
                          <a:cs typeface="Times New Roman" panose="02020603050405020304" pitchFamily="18" charset="0"/>
                        </a:rPr>
                        <a:t>Естественнонаучная грамотность </a:t>
                      </a:r>
                      <a:r>
                        <a:rPr lang="ru-RU" sz="2500" b="0" dirty="0">
                          <a:effectLst/>
                          <a:latin typeface="Times New Roman" panose="02020603050405020304" pitchFamily="18" charset="0"/>
                          <a:cs typeface="Times New Roman" panose="02020603050405020304" pitchFamily="18" charset="0"/>
                        </a:rPr>
                        <a:t>– способность человека осваивать и использовать естественнонаучные знания для распознания и постановки вопросов, для освоения новых знаний,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 понимать основные особенности естествознания как формы человеческого познания; демонстрировать осведомленность в том, что естественные науки и технология оказывают влияние на материальную, интеллектуальную и культурную сферы общества; проявлять активную гражданскую позицию при рассмотрении проблем, связанных с естествознанием</a:t>
                      </a:r>
                    </a:p>
                  </a:txBody>
                  <a:tcPr marL="142875" marR="142875" marT="47625" marB="47625">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Дата 3"/>
          <p:cNvSpPr>
            <a:spLocks noGrp="1"/>
          </p:cNvSpPr>
          <p:nvPr>
            <p:ph type="dt" sz="half" idx="10"/>
          </p:nvPr>
        </p:nvSpPr>
        <p:spPr/>
        <p:txBody>
          <a:bodyPr/>
          <a:lstStyle/>
          <a:p>
            <a:pPr>
              <a:defRPr/>
            </a:pPr>
            <a:fld id="{4CD31A90-C677-4251-B06A-657A67CA1DEC}" type="datetime1">
              <a:rPr lang="ru-RU" smtClean="0"/>
              <a:pPr>
                <a:defRPr/>
              </a:pPr>
              <a:t>12.02.2022</a:t>
            </a:fld>
            <a:endParaRPr lang="ru-RU"/>
          </a:p>
        </p:txBody>
      </p:sp>
      <p:sp>
        <p:nvSpPr>
          <p:cNvPr id="5" name="Номер слайда 4"/>
          <p:cNvSpPr>
            <a:spLocks noGrp="1"/>
          </p:cNvSpPr>
          <p:nvPr>
            <p:ph type="sldNum" sz="quarter" idx="12"/>
          </p:nvPr>
        </p:nvSpPr>
        <p:spPr/>
        <p:txBody>
          <a:bodyPr/>
          <a:lstStyle/>
          <a:p>
            <a:pPr>
              <a:defRPr/>
            </a:pPr>
            <a:fld id="{596631BF-06DB-4F81-ABE5-FAB4FF3E686C}" type="slidenum">
              <a:rPr lang="ru-RU" smtClean="0"/>
              <a:pPr>
                <a:defRPr/>
              </a:pPr>
              <a:t>9</a:t>
            </a:fld>
            <a:endParaRPr lang="ru-RU"/>
          </a:p>
        </p:txBody>
      </p:sp>
    </p:spTree>
    <p:extLst>
      <p:ext uri="{BB962C8B-B14F-4D97-AF65-F5344CB8AC3E}">
        <p14:creationId xmlns:p14="http://schemas.microsoft.com/office/powerpoint/2010/main" val="1433384835"/>
      </p:ext>
    </p:extLst>
  </p:cSld>
  <p:clrMapOvr>
    <a:masterClrMapping/>
  </p:clrMapOvr>
</p:sld>
</file>

<file path=ppt/theme/theme1.xml><?xml version="1.0" encoding="utf-8"?>
<a:theme xmlns:a="http://schemas.openxmlformats.org/drawingml/2006/main" name="математика -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2927</TotalTime>
  <Words>4516</Words>
  <Application>Microsoft Office PowerPoint</Application>
  <PresentationFormat>Экран (4:3)</PresentationFormat>
  <Paragraphs>445</Paragraphs>
  <Slides>62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62</vt:i4>
      </vt:variant>
    </vt:vector>
  </HeadingPairs>
  <TitlesOfParts>
    <vt:vector size="68" baseType="lpstr">
      <vt:lpstr>Arial</vt:lpstr>
      <vt:lpstr>Calibri</vt:lpstr>
      <vt:lpstr>Century Schoolbook</vt:lpstr>
      <vt:lpstr>Georgia</vt:lpstr>
      <vt:lpstr>Times New Roman</vt:lpstr>
      <vt:lpstr>математика - 1!</vt:lpstr>
      <vt:lpstr>Презентация PowerPoint</vt:lpstr>
      <vt:lpstr>Задание № 2. Антибиотики-убийцы бактерий</vt:lpstr>
      <vt:lpstr>Задание № 2. Антибиотики-убийцы бактерий</vt:lpstr>
      <vt:lpstr>Система оценивания:</vt:lpstr>
      <vt:lpstr>Задание № 6. Антибиотики-убийцы бактерий</vt:lpstr>
      <vt:lpstr>Задание № 6. Антибиотики-убийцы бактерий</vt:lpstr>
      <vt:lpstr>Задание № 6. Антибиотики-убийцы бактерий</vt:lpstr>
      <vt:lpstr>Презентация PowerPoint</vt:lpstr>
      <vt:lpstr>ЕНГ</vt:lpstr>
      <vt:lpstr>Структура измерительных материалов PISA</vt:lpstr>
      <vt:lpstr>Модель заданий по ЕНГ</vt:lpstr>
      <vt:lpstr>Модель заданий по ЕНГ</vt:lpstr>
      <vt:lpstr>Модель заданий по ЕНГ</vt:lpstr>
      <vt:lpstr>Модель заданий по ЕНГ</vt:lpstr>
      <vt:lpstr>Модель заданий по ЕНГ</vt:lpstr>
      <vt:lpstr>Модель заданий по ЕНГ</vt:lpstr>
      <vt:lpstr>Модель заданий по ЕНГ</vt:lpstr>
      <vt:lpstr>Модель заданий по ЕНГ</vt:lpstr>
      <vt:lpstr>1. Задание на научное объяснение явлений</vt:lpstr>
      <vt:lpstr>Ответы:</vt:lpstr>
      <vt:lpstr>2. Выдвижение гипотезы  для объяснения явления</vt:lpstr>
      <vt:lpstr>Презентация PowerPoint</vt:lpstr>
      <vt:lpstr>Примерный ответ</vt:lpstr>
      <vt:lpstr>3. Задание на понимание способов научного исследования</vt:lpstr>
      <vt:lpstr>Презентация PowerPoint</vt:lpstr>
      <vt:lpstr>Примерный ответ:</vt:lpstr>
      <vt:lpstr> 4. Оценка и выбор способа исследования</vt:lpstr>
      <vt:lpstr> Оценка и выбор способа исследования</vt:lpstr>
      <vt:lpstr>Оценка и выбор способа      исследования</vt:lpstr>
      <vt:lpstr>5. Задания на анализ данных</vt:lpstr>
      <vt:lpstr>Задания на анализ данных</vt:lpstr>
      <vt:lpstr>Ответ</vt:lpstr>
      <vt:lpstr> 6. Прогнозирование на основе анализа данных</vt:lpstr>
      <vt:lpstr>Изменение  содержания углекислого газа в земной атмосфере за 50 лет</vt:lpstr>
      <vt:lpstr>О чем говорят приведенные данные?</vt:lpstr>
      <vt:lpstr>Как критически взглянуть на этот прогноз? </vt:lpstr>
      <vt:lpstr>Примерный ответ</vt:lpstr>
      <vt:lpstr>Комплексное задание</vt:lpstr>
      <vt:lpstr>Комплексное задание «Очистка воды»</vt:lpstr>
      <vt:lpstr>Очистка воды </vt:lpstr>
      <vt:lpstr>Очистка воды </vt:lpstr>
      <vt:lpstr>Очистка воды </vt:lpstr>
      <vt:lpstr>Очистка воды  Таблица № 1</vt:lpstr>
      <vt:lpstr>Очистка воды. Таблица № 2</vt:lpstr>
      <vt:lpstr>Как выполнять задание?</vt:lpstr>
      <vt:lpstr>Ответы:</vt:lpstr>
      <vt:lpstr>Ответы</vt:lpstr>
      <vt:lpstr>Ответы:</vt:lpstr>
      <vt:lpstr>Ответы:</vt:lpstr>
      <vt:lpstr>Ответы:</vt:lpstr>
      <vt:lpstr>Ответы:</vt:lpstr>
      <vt:lpstr>Контекстная задача</vt:lpstr>
      <vt:lpstr>Первый вопрос</vt:lpstr>
      <vt:lpstr>Второй вопрос</vt:lpstr>
      <vt:lpstr>Третий вопрос</vt:lpstr>
      <vt:lpstr>Задача</vt:lpstr>
      <vt:lpstr>Рисунок к задаче</vt:lpstr>
      <vt:lpstr>Ответы на контекстную задачу</vt:lpstr>
      <vt:lpstr>Ответы на контекстную задачу</vt:lpstr>
      <vt:lpstr>Ответы на контекстную задачу</vt:lpstr>
      <vt:lpstr>Возможный вариант решения задачи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Решение простейших тригонометрических неравенств.</dc:title>
  <dc:creator>Администратор</dc:creator>
  <cp:lastModifiedBy>Лариса</cp:lastModifiedBy>
  <cp:revision>232</cp:revision>
  <dcterms:created xsi:type="dcterms:W3CDTF">2010-03-23T12:48:13Z</dcterms:created>
  <dcterms:modified xsi:type="dcterms:W3CDTF">2022-02-12T13:35:07Z</dcterms:modified>
</cp:coreProperties>
</file>